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D"/>
    <a:srgbClr val="56575A"/>
    <a:srgbClr val="106B36"/>
    <a:srgbClr val="81C341"/>
    <a:srgbClr val="FCE013"/>
    <a:srgbClr val="1852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268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9A9B78-83A5-45FF-8E89-8ED1A13FBEBE}" type="datetimeFigureOut">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209041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9A9B78-83A5-45FF-8E89-8ED1A13FBEBE}" type="datetimeFigureOut">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80632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9A9B78-83A5-45FF-8E89-8ED1A13FBEBE}" type="datetimeFigureOut">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2724071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9A9B78-83A5-45FF-8E89-8ED1A13FBEBE}" type="datetimeFigureOut">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82790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9A9B78-83A5-45FF-8E89-8ED1A13FBEBE}" type="datetimeFigureOut">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961030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9A9B78-83A5-45FF-8E89-8ED1A13FBEBE}" type="datetimeFigureOut">
              <a:rPr lang="en-US" smtClean="0"/>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119184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9A9B78-83A5-45FF-8E89-8ED1A13FBEBE}" type="datetimeFigureOut">
              <a:rPr lang="en-US" smtClean="0"/>
              <a:t>5/20/2025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963186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9A9B78-83A5-45FF-8E89-8ED1A13FBEBE}" type="datetimeFigureOut">
              <a:rPr lang="en-US" smtClean="0"/>
              <a:t>5/20/2025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291274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A9B78-83A5-45FF-8E89-8ED1A13FBEBE}" type="datetimeFigureOut">
              <a:rPr lang="en-US" smtClean="0"/>
              <a:t>5/20/2025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83951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E9A9B78-83A5-45FF-8E89-8ED1A13FBEBE}" type="datetimeFigureOut">
              <a:rPr lang="en-US" smtClean="0"/>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225286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E9A9B78-83A5-45FF-8E89-8ED1A13FBEBE}" type="datetimeFigureOut">
              <a:rPr lang="en-US" smtClean="0"/>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61866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3E9A9B78-83A5-45FF-8E89-8ED1A13FBEBE}" type="datetimeFigureOut">
              <a:rPr lang="en-US" smtClean="0"/>
              <a:t>5/20/2025</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3D6245FB-AE5F-41C6-80FC-4C562B69A3E3}" type="slidenum">
              <a:rPr lang="en-US" smtClean="0"/>
              <a:t>‹#›</a:t>
            </a:fld>
            <a:endParaRPr lang="en-US" dirty="0"/>
          </a:p>
        </p:txBody>
      </p:sp>
    </p:spTree>
    <p:extLst>
      <p:ext uri="{BB962C8B-B14F-4D97-AF65-F5344CB8AC3E}">
        <p14:creationId xmlns:p14="http://schemas.microsoft.com/office/powerpoint/2010/main" val="2422812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mailto:mgalan@roxbury.org" TargetMode="External"/><Relationship Id="rId5" Type="http://schemas.openxmlformats.org/officeDocument/2006/relationships/image" Target="../media/image5.jpg"/><Relationship Id="rId4" Type="http://schemas.openxmlformats.org/officeDocument/2006/relationships/hyperlink" Target="https://www.roxbury.org/Page/48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8AF8817-D406-F989-9935-C7446E5BE226}"/>
              </a:ext>
            </a:extLst>
          </p:cNvPr>
          <p:cNvCxnSpPr>
            <a:cxnSpLocks/>
          </p:cNvCxnSpPr>
          <p:nvPr/>
        </p:nvCxnSpPr>
        <p:spPr>
          <a:xfrm>
            <a:off x="52767" y="8756558"/>
            <a:ext cx="4985157" cy="0"/>
          </a:xfrm>
          <a:prstGeom prst="line">
            <a:avLst/>
          </a:prstGeom>
          <a:ln>
            <a:solidFill>
              <a:srgbClr val="81C341"/>
            </a:solidFill>
          </a:ln>
        </p:spPr>
        <p:style>
          <a:lnRef idx="2">
            <a:schemeClr val="accent1"/>
          </a:lnRef>
          <a:fillRef idx="0">
            <a:schemeClr val="accent1"/>
          </a:fillRef>
          <a:effectRef idx="1">
            <a:schemeClr val="accent1"/>
          </a:effectRef>
          <a:fontRef idx="minor">
            <a:schemeClr val="tx1"/>
          </a:fontRef>
        </p:style>
      </p:cxnSp>
      <p:pic>
        <p:nvPicPr>
          <p:cNvPr id="36" name="Picture 35" descr="A person and child in a grocery store&#10;&#10;Description automatically generated">
            <a:extLst>
              <a:ext uri="{FF2B5EF4-FFF2-40B4-BE49-F238E27FC236}">
                <a16:creationId xmlns:a16="http://schemas.microsoft.com/office/drawing/2014/main" id="{803FE9CC-AEB0-4C83-9279-5AE180920E69}"/>
              </a:ext>
            </a:extLst>
          </p:cNvPr>
          <p:cNvPicPr>
            <a:picLocks noChangeAspect="1"/>
          </p:cNvPicPr>
          <p:nvPr/>
        </p:nvPicPr>
        <p:blipFill rotWithShape="1">
          <a:blip r:embed="rId2">
            <a:extLst>
              <a:ext uri="{28A0092B-C50C-407E-A947-70E740481C1C}">
                <a14:useLocalDpi xmlns:a14="http://schemas.microsoft.com/office/drawing/2010/main" val="0"/>
              </a:ext>
            </a:extLst>
          </a:blip>
          <a:srcRect t="5234" r="29981"/>
          <a:stretch/>
        </p:blipFill>
        <p:spPr>
          <a:xfrm>
            <a:off x="3186954" y="-1"/>
            <a:ext cx="4581181" cy="4135611"/>
          </a:xfrm>
          <a:prstGeom prst="rect">
            <a:avLst/>
          </a:prstGeom>
        </p:spPr>
      </p:pic>
      <p:sp>
        <p:nvSpPr>
          <p:cNvPr id="7" name="Rectangle 6">
            <a:extLst>
              <a:ext uri="{FF2B5EF4-FFF2-40B4-BE49-F238E27FC236}">
                <a16:creationId xmlns:a16="http://schemas.microsoft.com/office/drawing/2014/main" id="{EBBB267C-2062-4E71-BB96-BE88F85EC62A}"/>
              </a:ext>
            </a:extLst>
          </p:cNvPr>
          <p:cNvSpPr/>
          <p:nvPr/>
        </p:nvSpPr>
        <p:spPr>
          <a:xfrm>
            <a:off x="0" y="-1"/>
            <a:ext cx="7435379" cy="3348921"/>
          </a:xfrm>
          <a:prstGeom prst="rect">
            <a:avLst/>
          </a:prstGeom>
          <a:gradFill>
            <a:gsLst>
              <a:gs pos="0">
                <a:schemeClr val="accent1">
                  <a:lumMod val="5000"/>
                  <a:lumOff val="95000"/>
                  <a:alpha val="0"/>
                </a:schemeClr>
              </a:gs>
              <a:gs pos="48621">
                <a:srgbClr val="83B39C"/>
              </a:gs>
              <a:gs pos="64228">
                <a:srgbClr val="609D7D"/>
              </a:gs>
              <a:gs pos="84400">
                <a:srgbClr val="338155"/>
              </a:gs>
              <a:gs pos="100000">
                <a:srgbClr val="106B36"/>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A7ED0F3-CCCC-D243-5845-8B9349D9AB7D}"/>
              </a:ext>
            </a:extLst>
          </p:cNvPr>
          <p:cNvSpPr/>
          <p:nvPr/>
        </p:nvSpPr>
        <p:spPr>
          <a:xfrm>
            <a:off x="0" y="2475582"/>
            <a:ext cx="5274889" cy="58957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22D18A-A009-9768-60C9-FBD23147680C}"/>
              </a:ext>
            </a:extLst>
          </p:cNvPr>
          <p:cNvSpPr>
            <a:spLocks noGrp="1"/>
          </p:cNvSpPr>
          <p:nvPr>
            <p:ph type="ctrTitle"/>
          </p:nvPr>
        </p:nvSpPr>
        <p:spPr>
          <a:xfrm>
            <a:off x="164175" y="980324"/>
            <a:ext cx="6640077" cy="1351009"/>
          </a:xfrm>
        </p:spPr>
        <p:txBody>
          <a:bodyPr anchor="t">
            <a:normAutofit fontScale="90000"/>
          </a:bodyPr>
          <a:lstStyle/>
          <a:p>
            <a:pPr algn="l"/>
            <a:r>
              <a:rPr lang="en-US" sz="1800" b="1" i="0" u="none" strike="noStrike" baseline="0" dirty="0">
                <a:solidFill>
                  <a:srgbClr val="FFFFFF"/>
                </a:solidFill>
                <a:latin typeface="Open Sans" panose="020B0606030504020204" pitchFamily="34" charset="0"/>
              </a:rPr>
              <a:t>Need a little help feeding your kids when </a:t>
            </a:r>
            <a:br>
              <a:rPr lang="en-US" sz="1800" b="1" i="0" u="none" strike="noStrike" baseline="0" dirty="0">
                <a:solidFill>
                  <a:srgbClr val="FFFFFF"/>
                </a:solidFill>
                <a:latin typeface="Open Sans" panose="020B0606030504020204" pitchFamily="34" charset="0"/>
              </a:rPr>
            </a:br>
            <a:r>
              <a:rPr lang="en-US" sz="1800" b="1" i="0" u="none" strike="noStrike" baseline="0" dirty="0">
                <a:solidFill>
                  <a:srgbClr val="FFFFFF"/>
                </a:solidFill>
                <a:latin typeface="Open Sans" panose="020B0606030504020204" pitchFamily="34" charset="0"/>
              </a:rPr>
              <a:t>school is out for summer? </a:t>
            </a:r>
            <a:br>
              <a:rPr lang="en-US" sz="1800" b="1" i="0" u="none" strike="noStrike" baseline="0" dirty="0">
                <a:solidFill>
                  <a:srgbClr val="FFFFFF"/>
                </a:solidFill>
                <a:latin typeface="Open Sans" panose="020B0606030504020204" pitchFamily="34" charset="0"/>
              </a:rPr>
            </a:br>
            <a:br>
              <a:rPr lang="en-US" sz="1300" b="1" i="0" u="none" strike="noStrike" baseline="0" dirty="0">
                <a:solidFill>
                  <a:srgbClr val="FFFFFF"/>
                </a:solidFill>
                <a:latin typeface="Open Sans" panose="020B0606030504020204" pitchFamily="34" charset="0"/>
              </a:rPr>
            </a:br>
            <a:r>
              <a:rPr lang="en-US" sz="2600" b="1" i="0" u="none" strike="noStrike" spc="-150" baseline="0" dirty="0">
                <a:solidFill>
                  <a:srgbClr val="FFFFFF"/>
                </a:solidFill>
                <a:latin typeface="Open Sans Extrabold" panose="020B0906030804020204" pitchFamily="34" charset="0"/>
              </a:rPr>
              <a:t>Learn how the </a:t>
            </a:r>
            <a:r>
              <a:rPr lang="en-US" sz="2600" b="1" spc="-150" dirty="0">
                <a:solidFill>
                  <a:srgbClr val="FFFFFF"/>
                </a:solidFill>
                <a:latin typeface="Open Sans Extrabold" panose="020B0906030804020204" pitchFamily="34" charset="0"/>
              </a:rPr>
              <a:t>Summer EBT</a:t>
            </a:r>
            <a:r>
              <a:rPr lang="en-US" sz="2600" b="1" i="0" u="none" strike="noStrike" spc="-150" baseline="0" dirty="0">
                <a:solidFill>
                  <a:srgbClr val="FFFFFF"/>
                </a:solidFill>
                <a:latin typeface="Open Sans Extrabold" panose="020B0906030804020204" pitchFamily="34" charset="0"/>
              </a:rPr>
              <a:t> </a:t>
            </a:r>
            <a:br>
              <a:rPr lang="en-US" sz="2600" b="1" i="0" u="none" strike="noStrike" spc="-150" baseline="0" dirty="0">
                <a:solidFill>
                  <a:srgbClr val="FFFFFF"/>
                </a:solidFill>
                <a:latin typeface="Open Sans Extrabold" panose="020B0906030804020204" pitchFamily="34" charset="0"/>
              </a:rPr>
            </a:br>
            <a:r>
              <a:rPr lang="en-US" sz="2600" b="1" i="0" u="none" strike="noStrike" spc="-150" baseline="0" dirty="0">
                <a:solidFill>
                  <a:srgbClr val="FFFFFF"/>
                </a:solidFill>
                <a:latin typeface="Open Sans Extrabold" panose="020B0906030804020204" pitchFamily="34" charset="0"/>
              </a:rPr>
              <a:t>Program can help you! </a:t>
            </a:r>
            <a:endParaRPr lang="en-US" sz="2600" spc="-150" dirty="0">
              <a:solidFill>
                <a:schemeClr val="bg1"/>
              </a:solidFill>
            </a:endParaRPr>
          </a:p>
        </p:txBody>
      </p:sp>
      <p:sp>
        <p:nvSpPr>
          <p:cNvPr id="5" name="TextBox 4">
            <a:extLst>
              <a:ext uri="{FF2B5EF4-FFF2-40B4-BE49-F238E27FC236}">
                <a16:creationId xmlns:a16="http://schemas.microsoft.com/office/drawing/2014/main" id="{BB5F98EB-EA8A-5E46-5C29-880061D198E3}"/>
              </a:ext>
            </a:extLst>
          </p:cNvPr>
          <p:cNvSpPr txBox="1"/>
          <p:nvPr/>
        </p:nvSpPr>
        <p:spPr>
          <a:xfrm>
            <a:off x="98184" y="2779484"/>
            <a:ext cx="5078519" cy="1200329"/>
          </a:xfrm>
          <a:prstGeom prst="rect">
            <a:avLst/>
          </a:prstGeom>
          <a:noFill/>
        </p:spPr>
        <p:txBody>
          <a:bodyPr wrap="square" rtlCol="0">
            <a:spAutoFit/>
          </a:bodyPr>
          <a:lstStyle/>
          <a:p>
            <a:pPr algn="just"/>
            <a:r>
              <a:rPr lang="en-US" sz="1200" dirty="0">
                <a:solidFill>
                  <a:srgbClr val="56575A"/>
                </a:solidFill>
                <a:latin typeface="Open Sans" panose="020B0606030504020204" pitchFamily="34" charset="0"/>
              </a:rPr>
              <a:t>Summer EBT </a:t>
            </a:r>
            <a:r>
              <a:rPr lang="en-US" sz="1200" b="0" i="0" u="none" strike="noStrike" baseline="0" dirty="0">
                <a:solidFill>
                  <a:srgbClr val="56575A"/>
                </a:solidFill>
                <a:latin typeface="Open Sans" panose="020B0606030504020204" pitchFamily="34" charset="0"/>
              </a:rPr>
              <a:t>is a federal program to help families buy food for their school-aged children during the summer. Families will receive $120 for each eligible child to buy groceries during the summer. Children who </a:t>
            </a:r>
            <a:r>
              <a:rPr lang="en-US" sz="1200" dirty="0">
                <a:solidFill>
                  <a:srgbClr val="56575A"/>
                </a:solidFill>
                <a:latin typeface="Open Sans" panose="020B0606030504020204" pitchFamily="34" charset="0"/>
              </a:rPr>
              <a:t>receive</a:t>
            </a:r>
            <a:r>
              <a:rPr lang="en-US" sz="1200" b="1" i="0" u="none" strike="noStrike" baseline="0" dirty="0">
                <a:solidFill>
                  <a:srgbClr val="56575A"/>
                </a:solidFill>
                <a:latin typeface="Open Sans" panose="020B0606030504020204" pitchFamily="34" charset="0"/>
              </a:rPr>
              <a:t> </a:t>
            </a:r>
            <a:r>
              <a:rPr lang="en-US" sz="1200" i="0" u="none" strike="noStrike" baseline="0" dirty="0">
                <a:solidFill>
                  <a:srgbClr val="56575A"/>
                </a:solidFill>
                <a:latin typeface="Open Sans" panose="020B0606030504020204" pitchFamily="34" charset="0"/>
              </a:rPr>
              <a:t>Summer EBT</a:t>
            </a:r>
            <a:r>
              <a:rPr lang="en-US" sz="1200" dirty="0">
                <a:solidFill>
                  <a:srgbClr val="56575A"/>
                </a:solidFill>
                <a:latin typeface="Open Sans" panose="020B0606030504020204" pitchFamily="34" charset="0"/>
              </a:rPr>
              <a:t> benefits</a:t>
            </a:r>
            <a:r>
              <a:rPr lang="en-US" sz="1200" i="0" u="none" strike="noStrike" baseline="0" dirty="0">
                <a:solidFill>
                  <a:srgbClr val="56575A"/>
                </a:solidFill>
                <a:latin typeface="Open Sans" panose="020B0606030504020204" pitchFamily="34" charset="0"/>
              </a:rPr>
              <a:t> </a:t>
            </a:r>
            <a:r>
              <a:rPr lang="en-US" sz="1200" b="0" i="0" u="none" strike="noStrike" baseline="0" dirty="0">
                <a:solidFill>
                  <a:srgbClr val="56575A"/>
                </a:solidFill>
                <a:latin typeface="Open Sans" panose="020B0606030504020204" pitchFamily="34" charset="0"/>
              </a:rPr>
              <a:t>can still participate in other summer meal programs. Receiving </a:t>
            </a:r>
            <a:r>
              <a:rPr lang="en-US" sz="1200" dirty="0">
                <a:solidFill>
                  <a:srgbClr val="56575A"/>
                </a:solidFill>
                <a:latin typeface="Open Sans" panose="020B0606030504020204" pitchFamily="34" charset="0"/>
              </a:rPr>
              <a:t>benefits</a:t>
            </a:r>
            <a:r>
              <a:rPr lang="en-US" sz="1200" b="1" i="0" u="none" strike="noStrike" baseline="0" dirty="0">
                <a:solidFill>
                  <a:srgbClr val="56575A"/>
                </a:solidFill>
                <a:latin typeface="Open Sans" panose="020B0606030504020204" pitchFamily="34" charset="0"/>
              </a:rPr>
              <a:t> </a:t>
            </a:r>
            <a:r>
              <a:rPr lang="en-US" sz="1200" b="0" i="0" u="none" strike="noStrike" baseline="0" dirty="0">
                <a:solidFill>
                  <a:srgbClr val="56575A"/>
                </a:solidFill>
                <a:latin typeface="Open Sans" panose="020B0606030504020204" pitchFamily="34" charset="0"/>
              </a:rPr>
              <a:t>will not affect children or families’ immigration status.</a:t>
            </a:r>
            <a:endParaRPr lang="en-US" sz="1200" dirty="0"/>
          </a:p>
        </p:txBody>
      </p:sp>
      <p:sp>
        <p:nvSpPr>
          <p:cNvPr id="8" name="Subtitle 2">
            <a:extLst>
              <a:ext uri="{FF2B5EF4-FFF2-40B4-BE49-F238E27FC236}">
                <a16:creationId xmlns:a16="http://schemas.microsoft.com/office/drawing/2014/main" id="{AA10EE16-1BF0-B792-4C49-18CB9BDE7B7D}"/>
              </a:ext>
            </a:extLst>
          </p:cNvPr>
          <p:cNvSpPr txBox="1">
            <a:spLocks/>
          </p:cNvSpPr>
          <p:nvPr/>
        </p:nvSpPr>
        <p:spPr>
          <a:xfrm>
            <a:off x="106996" y="4465215"/>
            <a:ext cx="5048207" cy="351359"/>
          </a:xfrm>
          <a:prstGeom prst="rect">
            <a:avLst/>
          </a:prstGeom>
        </p:spPr>
        <p:txBody>
          <a:bodyPr vert="horz" lIns="91440" tIns="45720" rIns="91440" bIns="45720" rtlCol="0">
            <a:normAutofit lnSpcReduction="10000"/>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b="1" dirty="0">
                <a:solidFill>
                  <a:srgbClr val="106B36"/>
                </a:solidFill>
              </a:rPr>
              <a:t>How does Summer EBT  work?</a:t>
            </a:r>
          </a:p>
        </p:txBody>
      </p:sp>
      <p:cxnSp>
        <p:nvCxnSpPr>
          <p:cNvPr id="11" name="Straight Connector 10">
            <a:extLst>
              <a:ext uri="{FF2B5EF4-FFF2-40B4-BE49-F238E27FC236}">
                <a16:creationId xmlns:a16="http://schemas.microsoft.com/office/drawing/2014/main" id="{49367106-DCB5-D417-97E9-215E13AAF3A9}"/>
              </a:ext>
            </a:extLst>
          </p:cNvPr>
          <p:cNvCxnSpPr>
            <a:cxnSpLocks/>
          </p:cNvCxnSpPr>
          <p:nvPr/>
        </p:nvCxnSpPr>
        <p:spPr>
          <a:xfrm>
            <a:off x="164175" y="4204643"/>
            <a:ext cx="4844429" cy="0"/>
          </a:xfrm>
          <a:prstGeom prst="line">
            <a:avLst/>
          </a:prstGeom>
          <a:ln>
            <a:solidFill>
              <a:srgbClr val="81C34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2D4B264-5684-6D12-4877-AFA31A32E374}"/>
              </a:ext>
            </a:extLst>
          </p:cNvPr>
          <p:cNvCxnSpPr>
            <a:cxnSpLocks/>
          </p:cNvCxnSpPr>
          <p:nvPr/>
        </p:nvCxnSpPr>
        <p:spPr>
          <a:xfrm>
            <a:off x="164175" y="6281085"/>
            <a:ext cx="4815109" cy="0"/>
          </a:xfrm>
          <a:prstGeom prst="line">
            <a:avLst/>
          </a:prstGeom>
          <a:ln>
            <a:solidFill>
              <a:srgbClr val="81C34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D680529-E16B-5E39-2F22-1DEEFEF07D90}"/>
              </a:ext>
            </a:extLst>
          </p:cNvPr>
          <p:cNvSpPr txBox="1"/>
          <p:nvPr/>
        </p:nvSpPr>
        <p:spPr>
          <a:xfrm>
            <a:off x="193494" y="8916601"/>
            <a:ext cx="5114919" cy="507831"/>
          </a:xfrm>
          <a:prstGeom prst="rect">
            <a:avLst/>
          </a:prstGeom>
          <a:noFill/>
        </p:spPr>
        <p:txBody>
          <a:bodyPr wrap="square" rtlCol="0">
            <a:spAutoFit/>
          </a:bodyPr>
          <a:lstStyle/>
          <a:p>
            <a:r>
              <a:rPr lang="en-US" sz="900" b="1" i="0" u="none" strike="noStrike" baseline="0" dirty="0">
                <a:solidFill>
                  <a:srgbClr val="56575A"/>
                </a:solidFill>
                <a:latin typeface="Open Sans SemiBold" panose="020F0502020204030204" pitchFamily="34" charset="0"/>
              </a:rPr>
              <a:t>USDA is an equal opportunity provider, employer, and lender. For more information, </a:t>
            </a:r>
            <a:br>
              <a:rPr lang="en-US" sz="900" b="1" i="0" u="none" strike="noStrike" baseline="0" dirty="0">
                <a:solidFill>
                  <a:srgbClr val="56575A"/>
                </a:solidFill>
                <a:latin typeface="Open Sans SemiBold" panose="020F0502020204030204" pitchFamily="34" charset="0"/>
              </a:rPr>
            </a:br>
            <a:r>
              <a:rPr lang="en-US" sz="900" b="1" i="0" u="none" strike="noStrike" baseline="0" dirty="0">
                <a:solidFill>
                  <a:srgbClr val="56575A"/>
                </a:solidFill>
                <a:latin typeface="Open Sans SemiBold" panose="020F0502020204030204" pitchFamily="34" charset="0"/>
              </a:rPr>
              <a:t>visit: </a:t>
            </a:r>
            <a:r>
              <a:rPr lang="en-US" sz="900" b="1" i="0" u="none" strike="noStrike" baseline="0" dirty="0">
                <a:solidFill>
                  <a:srgbClr val="3495CC"/>
                </a:solidFill>
                <a:latin typeface="Open Sans SemiBold" panose="020F0502020204030204" pitchFamily="34" charset="0"/>
              </a:rPr>
              <a:t>www.fns.usda.gov/summer </a:t>
            </a:r>
          </a:p>
          <a:p>
            <a:endParaRPr lang="en-US" sz="900" i="0" u="none" strike="noStrike" baseline="0" dirty="0">
              <a:solidFill>
                <a:srgbClr val="3495CC"/>
              </a:solidFill>
              <a:latin typeface="Open Sans SemiBold" panose="020F0502020204030204" pitchFamily="34" charset="0"/>
            </a:endParaRPr>
          </a:p>
        </p:txBody>
      </p:sp>
      <p:sp>
        <p:nvSpPr>
          <p:cNvPr id="19" name="Rectangle 18">
            <a:extLst>
              <a:ext uri="{FF2B5EF4-FFF2-40B4-BE49-F238E27FC236}">
                <a16:creationId xmlns:a16="http://schemas.microsoft.com/office/drawing/2014/main" id="{C0F23FC7-E7D0-2790-A19C-767431586FAB}"/>
              </a:ext>
            </a:extLst>
          </p:cNvPr>
          <p:cNvSpPr/>
          <p:nvPr/>
        </p:nvSpPr>
        <p:spPr>
          <a:xfrm>
            <a:off x="5276336" y="4232311"/>
            <a:ext cx="2491800" cy="1972172"/>
          </a:xfrm>
          <a:prstGeom prst="rect">
            <a:avLst/>
          </a:prstGeom>
          <a:solidFill>
            <a:srgbClr val="F794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black background with white text&#10;&#10;Description automatically generated">
            <a:extLst>
              <a:ext uri="{FF2B5EF4-FFF2-40B4-BE49-F238E27FC236}">
                <a16:creationId xmlns:a16="http://schemas.microsoft.com/office/drawing/2014/main" id="{FF660CCF-BD9C-61E3-DF75-4B134B4AE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36" y="249845"/>
            <a:ext cx="2395733" cy="316993"/>
          </a:xfrm>
          <a:prstGeom prst="rect">
            <a:avLst/>
          </a:prstGeom>
        </p:spPr>
      </p:pic>
      <p:pic>
        <p:nvPicPr>
          <p:cNvPr id="23" name="Picture 22" descr="A logo with a sun and spoon and fork&#10;&#10;Description automatically generated">
            <a:extLst>
              <a:ext uri="{FF2B5EF4-FFF2-40B4-BE49-F238E27FC236}">
                <a16:creationId xmlns:a16="http://schemas.microsoft.com/office/drawing/2014/main" id="{2857019B-7753-1B19-494A-7D0FB841A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4889" y="8284663"/>
            <a:ext cx="2377260" cy="1682063"/>
          </a:xfrm>
          <a:prstGeom prst="rect">
            <a:avLst/>
          </a:prstGeom>
        </p:spPr>
      </p:pic>
      <p:sp>
        <p:nvSpPr>
          <p:cNvPr id="26" name="TextBox 25">
            <a:extLst>
              <a:ext uri="{FF2B5EF4-FFF2-40B4-BE49-F238E27FC236}">
                <a16:creationId xmlns:a16="http://schemas.microsoft.com/office/drawing/2014/main" id="{387541E9-2AFE-9F24-7A86-269F20D40C75}"/>
              </a:ext>
            </a:extLst>
          </p:cNvPr>
          <p:cNvSpPr txBox="1"/>
          <p:nvPr/>
        </p:nvSpPr>
        <p:spPr>
          <a:xfrm>
            <a:off x="113077" y="4827053"/>
            <a:ext cx="5078519" cy="1200329"/>
          </a:xfrm>
          <a:prstGeom prst="rect">
            <a:avLst/>
          </a:prstGeom>
          <a:noFill/>
        </p:spPr>
        <p:txBody>
          <a:bodyPr wrap="square" rtlCol="0">
            <a:spAutoFit/>
          </a:bodyPr>
          <a:lstStyle/>
          <a:p>
            <a:pPr algn="just"/>
            <a:r>
              <a:rPr lang="en-US" sz="1200" b="0" i="0" u="none" strike="noStrike" baseline="0" dirty="0">
                <a:solidFill>
                  <a:srgbClr val="56575A"/>
                </a:solidFill>
                <a:latin typeface="Open Sans" panose="020B0606030504020204" pitchFamily="34" charset="0"/>
              </a:rPr>
              <a:t>In </a:t>
            </a:r>
            <a:r>
              <a:rPr lang="en-US" sz="1200" dirty="0">
                <a:solidFill>
                  <a:srgbClr val="56575A"/>
                </a:solidFill>
                <a:latin typeface="Open Sans" panose="020B0606030504020204" pitchFamily="34" charset="0"/>
              </a:rPr>
              <a:t>New Jersey,</a:t>
            </a:r>
            <a:r>
              <a:rPr lang="en-US" sz="1200" i="0" u="none" strike="noStrike" baseline="0" dirty="0">
                <a:solidFill>
                  <a:srgbClr val="56575A"/>
                </a:solidFill>
                <a:latin typeface="Open Sans" panose="020B0606030504020204" pitchFamily="34" charset="0"/>
              </a:rPr>
              <a:t> Summer EBT</a:t>
            </a:r>
            <a:r>
              <a:rPr lang="en-US" sz="1200" dirty="0">
                <a:solidFill>
                  <a:srgbClr val="56575A"/>
                </a:solidFill>
                <a:latin typeface="Open Sans" panose="020B0606030504020204" pitchFamily="34" charset="0"/>
              </a:rPr>
              <a:t> benefits</a:t>
            </a:r>
            <a:r>
              <a:rPr lang="en-US" sz="1200" i="0" u="none" strike="noStrike" baseline="0" dirty="0">
                <a:solidFill>
                  <a:srgbClr val="56575A"/>
                </a:solidFill>
                <a:latin typeface="Open Sans" panose="020B0606030504020204" pitchFamily="34" charset="0"/>
              </a:rPr>
              <a:t> </a:t>
            </a:r>
            <a:r>
              <a:rPr lang="en-US" sz="1200" b="0" i="0" u="none" strike="noStrike" baseline="0" dirty="0">
                <a:solidFill>
                  <a:srgbClr val="56575A"/>
                </a:solidFill>
                <a:latin typeface="Open Sans" panose="020B0606030504020204" pitchFamily="34" charset="0"/>
              </a:rPr>
              <a:t>will </a:t>
            </a:r>
            <a:r>
              <a:rPr lang="en-US" sz="1200" i="0" u="none" strike="noStrike" baseline="0" dirty="0">
                <a:solidFill>
                  <a:srgbClr val="56575A"/>
                </a:solidFill>
                <a:latin typeface="Open Sans" panose="020B0606030504020204" pitchFamily="34" charset="0"/>
              </a:rPr>
              <a:t>be loaded onto an EBT card and mailed to your home</a:t>
            </a:r>
            <a:r>
              <a:rPr lang="en-US" sz="1200" b="0" i="0" u="none" strike="noStrike" baseline="0" dirty="0">
                <a:solidFill>
                  <a:srgbClr val="56575A"/>
                </a:solidFill>
                <a:latin typeface="Open Sans" panose="020B0606030504020204" pitchFamily="34" charset="0"/>
              </a:rPr>
              <a:t>. If eligible, you can use</a:t>
            </a:r>
            <a:r>
              <a:rPr lang="en-US" sz="1200" i="0" u="none" strike="noStrike" baseline="0" dirty="0">
                <a:solidFill>
                  <a:srgbClr val="56575A"/>
                </a:solidFill>
                <a:latin typeface="Open Sans" panose="020B0606030504020204" pitchFamily="34" charset="0"/>
              </a:rPr>
              <a:t> the </a:t>
            </a:r>
            <a:r>
              <a:rPr lang="en-US" sz="1200" b="0" i="0" u="none" strike="noStrike" baseline="0" dirty="0">
                <a:solidFill>
                  <a:srgbClr val="56575A"/>
                </a:solidFill>
                <a:latin typeface="Open Sans" panose="020B0606030504020204" pitchFamily="34" charset="0"/>
              </a:rPr>
              <a:t>benefits to buy food like fruits, vegetables, meat, whole grains, and </a:t>
            </a:r>
            <a:r>
              <a:rPr lang="en-US" sz="1200" i="0" u="none" strike="noStrike" baseline="0" dirty="0">
                <a:solidFill>
                  <a:srgbClr val="56575A"/>
                </a:solidFill>
                <a:latin typeface="Open Sans" panose="020B0606030504020204" pitchFamily="34" charset="0"/>
              </a:rPr>
              <a:t>dairy at grocery stores, farmers markets, and other places that accept WIC or SNAP </a:t>
            </a:r>
            <a:r>
              <a:rPr lang="en-US" sz="1200" b="0" i="0" u="none" strike="noStrike" baseline="0" dirty="0">
                <a:solidFill>
                  <a:srgbClr val="56575A"/>
                </a:solidFill>
                <a:latin typeface="Open Sans" panose="020B0606030504020204" pitchFamily="34" charset="0"/>
              </a:rPr>
              <a:t>EBT benefits</a:t>
            </a:r>
            <a:r>
              <a:rPr lang="en-US" sz="1200" i="0" u="none" strike="noStrike" baseline="0" dirty="0">
                <a:solidFill>
                  <a:srgbClr val="56575A"/>
                </a:solidFill>
                <a:latin typeface="Open Sans" panose="020B0606030504020204" pitchFamily="34" charset="0"/>
              </a:rPr>
              <a:t>. Summer EBT is a convenient way for you to help your children thrive. </a:t>
            </a:r>
            <a:endParaRPr lang="en-US" sz="1200" dirty="0"/>
          </a:p>
        </p:txBody>
      </p:sp>
      <p:sp>
        <p:nvSpPr>
          <p:cNvPr id="27" name="Subtitle 2">
            <a:extLst>
              <a:ext uri="{FF2B5EF4-FFF2-40B4-BE49-F238E27FC236}">
                <a16:creationId xmlns:a16="http://schemas.microsoft.com/office/drawing/2014/main" id="{0DDB61E3-4B8A-9E5D-4D69-0D8B3340A00F}"/>
              </a:ext>
            </a:extLst>
          </p:cNvPr>
          <p:cNvSpPr txBox="1">
            <a:spLocks/>
          </p:cNvSpPr>
          <p:nvPr/>
        </p:nvSpPr>
        <p:spPr>
          <a:xfrm>
            <a:off x="98184" y="6396693"/>
            <a:ext cx="5017897" cy="459763"/>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b="1" dirty="0">
                <a:solidFill>
                  <a:srgbClr val="106B36"/>
                </a:solidFill>
              </a:rPr>
              <a:t>Is my child eligible for Summer EBT?</a:t>
            </a:r>
          </a:p>
        </p:txBody>
      </p:sp>
      <p:sp>
        <p:nvSpPr>
          <p:cNvPr id="28" name="TextBox 27">
            <a:extLst>
              <a:ext uri="{FF2B5EF4-FFF2-40B4-BE49-F238E27FC236}">
                <a16:creationId xmlns:a16="http://schemas.microsoft.com/office/drawing/2014/main" id="{35B598D1-F5F9-A153-95CD-0138ABFF2DD1}"/>
              </a:ext>
            </a:extLst>
          </p:cNvPr>
          <p:cNvSpPr txBox="1"/>
          <p:nvPr/>
        </p:nvSpPr>
        <p:spPr>
          <a:xfrm>
            <a:off x="137306" y="6801687"/>
            <a:ext cx="5017897" cy="1846659"/>
          </a:xfrm>
          <a:prstGeom prst="rect">
            <a:avLst/>
          </a:prstGeom>
          <a:noFill/>
        </p:spPr>
        <p:txBody>
          <a:bodyPr wrap="square" rtlCol="0">
            <a:spAutoFit/>
          </a:bodyPr>
          <a:lstStyle/>
          <a:p>
            <a:pPr algn="just"/>
            <a:r>
              <a:rPr lang="en-US" sz="1200" b="0" i="0" u="none" strike="noStrike" baseline="0" dirty="0">
                <a:solidFill>
                  <a:srgbClr val="56575A"/>
                </a:solidFill>
                <a:latin typeface="Open Sans" panose="020B0606030504020204" pitchFamily="34" charset="0"/>
              </a:rPr>
              <a:t>Your child is eligible for </a:t>
            </a:r>
            <a:r>
              <a:rPr lang="en-US" sz="1200" dirty="0">
                <a:solidFill>
                  <a:srgbClr val="56575A"/>
                </a:solidFill>
                <a:latin typeface="Open Sans" panose="020B0606030504020204" pitchFamily="34" charset="0"/>
              </a:rPr>
              <a:t>Summer EBT benefits</a:t>
            </a:r>
            <a:r>
              <a:rPr lang="en-US" sz="1200" i="0" u="none" strike="noStrike" baseline="0" dirty="0">
                <a:solidFill>
                  <a:srgbClr val="56575A"/>
                </a:solidFill>
                <a:latin typeface="Open Sans" panose="020B0606030504020204" pitchFamily="34" charset="0"/>
              </a:rPr>
              <a:t> </a:t>
            </a:r>
            <a:r>
              <a:rPr lang="en-US" sz="1200" b="0" i="0" u="none" strike="noStrike" baseline="0" dirty="0">
                <a:solidFill>
                  <a:srgbClr val="56575A"/>
                </a:solidFill>
                <a:latin typeface="Open Sans" panose="020B0606030504020204" pitchFamily="34" charset="0"/>
              </a:rPr>
              <a:t>if: </a:t>
            </a:r>
          </a:p>
          <a:p>
            <a:pPr algn="just"/>
            <a:endParaRPr lang="en-US" sz="1200" b="0" i="0" u="none" strike="noStrike" baseline="0" dirty="0">
              <a:solidFill>
                <a:srgbClr val="56575A"/>
              </a:solidFill>
              <a:latin typeface="Open Sans" panose="020B0606030504020204" pitchFamily="34" charset="0"/>
            </a:endParaRPr>
          </a:p>
          <a:p>
            <a:pPr marL="171450" indent="-171450" algn="just">
              <a:buFont typeface="Arial" panose="020B0604020202020204" pitchFamily="34" charset="0"/>
              <a:buChar char="•"/>
            </a:pPr>
            <a:r>
              <a:rPr lang="en-US" sz="1200" b="0" i="0" u="none" strike="noStrike" baseline="0" dirty="0">
                <a:solidFill>
                  <a:srgbClr val="56575A"/>
                </a:solidFill>
                <a:latin typeface="Open Sans" panose="020B0606030504020204" pitchFamily="34" charset="0"/>
              </a:rPr>
              <a:t>Your household already </a:t>
            </a:r>
            <a:r>
              <a:rPr lang="en-US" sz="1200" dirty="0">
                <a:solidFill>
                  <a:srgbClr val="56575A"/>
                </a:solidFill>
                <a:latin typeface="Open Sans" panose="020B0606030504020204" pitchFamily="34" charset="0"/>
              </a:rPr>
              <a:t>receives</a:t>
            </a:r>
            <a:r>
              <a:rPr lang="en-US" sz="1200" b="0" i="0" u="none" strike="noStrike" baseline="0" dirty="0">
                <a:solidFill>
                  <a:srgbClr val="56575A"/>
                </a:solidFill>
                <a:latin typeface="Open Sans" panose="020B0606030504020204" pitchFamily="34" charset="0"/>
              </a:rPr>
              <a:t> </a:t>
            </a:r>
            <a:r>
              <a:rPr lang="en-US" sz="1200" i="0" u="none" strike="noStrike" baseline="0" dirty="0">
                <a:solidFill>
                  <a:srgbClr val="56575A"/>
                </a:solidFill>
                <a:latin typeface="Open Sans" panose="020B0606030504020204" pitchFamily="34" charset="0"/>
              </a:rPr>
              <a:t>SNAP, TANF, </a:t>
            </a:r>
            <a:r>
              <a:rPr lang="en-US" sz="1200" dirty="0">
                <a:solidFill>
                  <a:srgbClr val="56575A"/>
                </a:solidFill>
                <a:latin typeface="Open Sans" panose="020B0606030504020204" pitchFamily="34" charset="0"/>
              </a:rPr>
              <a:t>Foster Care, or income eligible Medicaid benefits</a:t>
            </a:r>
            <a:r>
              <a:rPr lang="en-US" sz="1200" i="0" u="none" strike="noStrike" baseline="0" dirty="0">
                <a:solidFill>
                  <a:srgbClr val="56575A"/>
                </a:solidFill>
                <a:latin typeface="Open Sans" panose="020B0606030504020204" pitchFamily="34" charset="0"/>
              </a:rPr>
              <a:t>,</a:t>
            </a:r>
            <a:r>
              <a:rPr lang="en-US" sz="1200" dirty="0">
                <a:solidFill>
                  <a:srgbClr val="56575A"/>
                </a:solidFill>
                <a:latin typeface="Open Sans" panose="020B0606030504020204" pitchFamily="34" charset="0"/>
              </a:rPr>
              <a:t> </a:t>
            </a:r>
            <a:endParaRPr lang="en-US" sz="1200" b="0" i="1" u="none" strike="noStrike" baseline="0" dirty="0">
              <a:solidFill>
                <a:srgbClr val="56575A"/>
              </a:solidFill>
              <a:latin typeface="Open Sans" panose="020B0606030504020204" pitchFamily="34" charset="0"/>
            </a:endParaRPr>
          </a:p>
          <a:p>
            <a:pPr algn="just"/>
            <a:r>
              <a:rPr lang="en-US" sz="1200" i="1" dirty="0">
                <a:solidFill>
                  <a:srgbClr val="56575A"/>
                </a:solidFill>
                <a:latin typeface="Open Sans" panose="020B0606030504020204" pitchFamily="34" charset="0"/>
              </a:rPr>
              <a:t>					</a:t>
            </a:r>
            <a:r>
              <a:rPr lang="en-US" sz="1200" b="0" i="1" u="none" strike="noStrike" baseline="0" dirty="0">
                <a:solidFill>
                  <a:srgbClr val="56575A"/>
                </a:solidFill>
                <a:latin typeface="Open Sans" panose="020B0606030504020204" pitchFamily="34" charset="0"/>
              </a:rPr>
              <a:t>OR </a:t>
            </a:r>
            <a:endParaRPr lang="en-US" sz="1200" dirty="0">
              <a:solidFill>
                <a:srgbClr val="56575A"/>
              </a:solidFill>
              <a:latin typeface="Open Sans" panose="020B0606030504020204" pitchFamily="34" charset="0"/>
            </a:endParaRPr>
          </a:p>
          <a:p>
            <a:pPr algn="just"/>
            <a:endParaRPr lang="en-US" sz="600" b="0" i="0" u="none" strike="noStrike" baseline="0" dirty="0">
              <a:solidFill>
                <a:srgbClr val="56575A"/>
              </a:solidFill>
              <a:latin typeface="Open Sans" panose="020B0606030504020204" pitchFamily="34" charset="0"/>
            </a:endParaRPr>
          </a:p>
          <a:p>
            <a:pPr marL="171450" indent="-171450" algn="just">
              <a:buFont typeface="Arial" panose="020B0604020202020204" pitchFamily="34" charset="0"/>
              <a:buChar char="•"/>
            </a:pPr>
            <a:r>
              <a:rPr lang="en-US" sz="1200" b="0" i="0" u="none" strike="noStrike" baseline="0" dirty="0">
                <a:solidFill>
                  <a:srgbClr val="56575A"/>
                </a:solidFill>
                <a:latin typeface="Open Sans" panose="020B0606030504020204" pitchFamily="34" charset="0"/>
              </a:rPr>
              <a:t>Your child attends a school that participates in the National School Lunch or School Breakfast Program, </a:t>
            </a:r>
            <a:r>
              <a:rPr lang="en-US" sz="1200" b="1" i="1" u="none" strike="noStrike" baseline="0" dirty="0">
                <a:solidFill>
                  <a:srgbClr val="56575A"/>
                </a:solidFill>
                <a:latin typeface="Open Sans" panose="020B0606030504020204" pitchFamily="34" charset="0"/>
              </a:rPr>
              <a:t>and</a:t>
            </a:r>
            <a:r>
              <a:rPr lang="en-US" sz="1200" b="0" i="1" u="none" strike="noStrike" baseline="0" dirty="0">
                <a:solidFill>
                  <a:srgbClr val="56575A"/>
                </a:solidFill>
                <a:latin typeface="Open Sans" panose="020B0606030504020204" pitchFamily="34" charset="0"/>
              </a:rPr>
              <a:t> </a:t>
            </a:r>
            <a:r>
              <a:rPr lang="en-US" sz="1200" b="0" i="0" u="none" strike="noStrike" baseline="0" dirty="0">
                <a:solidFill>
                  <a:srgbClr val="56575A"/>
                </a:solidFill>
                <a:latin typeface="Open Sans" panose="020B0606030504020204" pitchFamily="34" charset="0"/>
              </a:rPr>
              <a:t>your household income meets the requirements for federal free or federal reduced price school meals.</a:t>
            </a:r>
          </a:p>
        </p:txBody>
      </p:sp>
      <p:sp>
        <p:nvSpPr>
          <p:cNvPr id="29" name="TextBox 28">
            <a:extLst>
              <a:ext uri="{FF2B5EF4-FFF2-40B4-BE49-F238E27FC236}">
                <a16:creationId xmlns:a16="http://schemas.microsoft.com/office/drawing/2014/main" id="{A194722A-2B3E-A995-D537-F4BBB7CD7257}"/>
              </a:ext>
            </a:extLst>
          </p:cNvPr>
          <p:cNvSpPr txBox="1"/>
          <p:nvPr/>
        </p:nvSpPr>
        <p:spPr>
          <a:xfrm>
            <a:off x="5341744" y="4355881"/>
            <a:ext cx="2354650" cy="1754326"/>
          </a:xfrm>
          <a:prstGeom prst="rect">
            <a:avLst/>
          </a:prstGeom>
          <a:noFill/>
        </p:spPr>
        <p:txBody>
          <a:bodyPr wrap="square" rtlCol="0">
            <a:spAutoFit/>
          </a:bodyPr>
          <a:lstStyle/>
          <a:p>
            <a:pPr algn="just"/>
            <a:r>
              <a:rPr lang="en-US" sz="1200" b="1" i="0" u="none" strike="noStrike" baseline="0" dirty="0">
                <a:solidFill>
                  <a:srgbClr val="FFFFFF"/>
                </a:solidFill>
                <a:latin typeface="Open Sans" panose="020B0606030504020204" pitchFamily="34" charset="0"/>
              </a:rPr>
              <a:t>Recently moved? Or do one of these programs have an old address for you? </a:t>
            </a:r>
          </a:p>
          <a:p>
            <a:pPr algn="just"/>
            <a:endParaRPr lang="en-US" sz="1200" b="0" i="0" u="none" strike="noStrike" baseline="0" dirty="0">
              <a:solidFill>
                <a:srgbClr val="FFFFFF"/>
              </a:solidFill>
              <a:latin typeface="Open Sans" panose="020B0606030504020204" pitchFamily="34" charset="0"/>
            </a:endParaRPr>
          </a:p>
          <a:p>
            <a:pPr algn="just"/>
            <a:r>
              <a:rPr lang="en-US" sz="1200" b="1" i="0" u="none" strike="noStrike" baseline="0" dirty="0">
                <a:solidFill>
                  <a:srgbClr val="FFFFFF"/>
                </a:solidFill>
                <a:latin typeface="Open Sans" panose="020B0606030504020204" pitchFamily="34" charset="0"/>
              </a:rPr>
              <a:t>Update your address </a:t>
            </a:r>
            <a:r>
              <a:rPr lang="en-US" sz="1200" b="1" dirty="0">
                <a:solidFill>
                  <a:srgbClr val="FFFFFF"/>
                </a:solidFill>
                <a:latin typeface="Open Sans" panose="020B0606030504020204" pitchFamily="34" charset="0"/>
              </a:rPr>
              <a:t>with your local school district </a:t>
            </a:r>
            <a:r>
              <a:rPr lang="en-US" sz="1200" b="1" i="0" u="none" strike="noStrike" baseline="0" dirty="0">
                <a:solidFill>
                  <a:srgbClr val="FFFFFF"/>
                </a:solidFill>
                <a:latin typeface="Open Sans" panose="020B0606030504020204" pitchFamily="34" charset="0"/>
              </a:rPr>
              <a:t>to ensure that your</a:t>
            </a:r>
            <a:r>
              <a:rPr lang="en-US" sz="1200" b="1" dirty="0">
                <a:solidFill>
                  <a:srgbClr val="FFFFFF"/>
                </a:solidFill>
                <a:latin typeface="Open Sans" panose="020B0606030504020204" pitchFamily="34" charset="0"/>
              </a:rPr>
              <a:t> </a:t>
            </a:r>
            <a:r>
              <a:rPr lang="en-US" sz="1200" b="1" i="0" u="none" strike="noStrike" baseline="0" dirty="0">
                <a:solidFill>
                  <a:srgbClr val="FFFFFF"/>
                </a:solidFill>
                <a:latin typeface="Open Sans" panose="020B0606030504020204" pitchFamily="34" charset="0"/>
              </a:rPr>
              <a:t>Summer EBT</a:t>
            </a:r>
            <a:r>
              <a:rPr lang="en-US" sz="1200" b="1" dirty="0">
                <a:solidFill>
                  <a:srgbClr val="FFFFFF"/>
                </a:solidFill>
                <a:latin typeface="Open Sans" panose="020B0606030504020204" pitchFamily="34" charset="0"/>
              </a:rPr>
              <a:t> </a:t>
            </a:r>
            <a:r>
              <a:rPr lang="en-US" sz="1200" b="1" i="0" u="none" strike="noStrike" baseline="0" dirty="0">
                <a:solidFill>
                  <a:srgbClr val="FFFFFF"/>
                </a:solidFill>
                <a:latin typeface="Open Sans" panose="020B0606030504020204" pitchFamily="34" charset="0"/>
              </a:rPr>
              <a:t>card is sent to the correct address! </a:t>
            </a:r>
            <a:endParaRPr lang="en-US" sz="1200" b="1" dirty="0"/>
          </a:p>
        </p:txBody>
      </p:sp>
      <p:cxnSp>
        <p:nvCxnSpPr>
          <p:cNvPr id="30" name="Straight Connector 29">
            <a:extLst>
              <a:ext uri="{FF2B5EF4-FFF2-40B4-BE49-F238E27FC236}">
                <a16:creationId xmlns:a16="http://schemas.microsoft.com/office/drawing/2014/main" id="{70E12183-AC08-FB79-C585-B09D2EB54BD4}"/>
              </a:ext>
            </a:extLst>
          </p:cNvPr>
          <p:cNvCxnSpPr>
            <a:cxnSpLocks/>
          </p:cNvCxnSpPr>
          <p:nvPr/>
        </p:nvCxnSpPr>
        <p:spPr>
          <a:xfrm>
            <a:off x="193495" y="761224"/>
            <a:ext cx="4844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38" name="Picture 37" descr="A family standing in a grocery store&#10;&#10;Description automatically generated">
            <a:extLst>
              <a:ext uri="{FF2B5EF4-FFF2-40B4-BE49-F238E27FC236}">
                <a16:creationId xmlns:a16="http://schemas.microsoft.com/office/drawing/2014/main" id="{642840D4-DE1C-77E7-E3B2-8F652CC209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4889" y="6300320"/>
            <a:ext cx="2493246" cy="1855144"/>
          </a:xfrm>
          <a:prstGeom prst="rect">
            <a:avLst/>
          </a:prstGeom>
        </p:spPr>
      </p:pic>
    </p:spTree>
    <p:extLst>
      <p:ext uri="{BB962C8B-B14F-4D97-AF65-F5344CB8AC3E}">
        <p14:creationId xmlns:p14="http://schemas.microsoft.com/office/powerpoint/2010/main" val="4245514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CAA15-84CE-836A-F8E6-8BC27C2BFD2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2231B43-83E8-0D84-82B6-3059B43562A4}"/>
              </a:ext>
            </a:extLst>
          </p:cNvPr>
          <p:cNvSpPr/>
          <p:nvPr/>
        </p:nvSpPr>
        <p:spPr>
          <a:xfrm>
            <a:off x="0" y="-2"/>
            <a:ext cx="7772400" cy="1402121"/>
          </a:xfrm>
          <a:prstGeom prst="rect">
            <a:avLst/>
          </a:prstGeom>
          <a:solidFill>
            <a:srgbClr val="106B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CAC9DE0-1571-F4CE-6ADA-88633A4BA0E1}"/>
              </a:ext>
            </a:extLst>
          </p:cNvPr>
          <p:cNvSpPr/>
          <p:nvPr/>
        </p:nvSpPr>
        <p:spPr>
          <a:xfrm>
            <a:off x="-12736" y="889686"/>
            <a:ext cx="6635958" cy="7895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a:extLst>
              <a:ext uri="{FF2B5EF4-FFF2-40B4-BE49-F238E27FC236}">
                <a16:creationId xmlns:a16="http://schemas.microsoft.com/office/drawing/2014/main" id="{7F97C255-657D-504C-D238-1ED8904CBD83}"/>
              </a:ext>
            </a:extLst>
          </p:cNvPr>
          <p:cNvCxnSpPr>
            <a:cxnSpLocks/>
          </p:cNvCxnSpPr>
          <p:nvPr/>
        </p:nvCxnSpPr>
        <p:spPr>
          <a:xfrm>
            <a:off x="167417" y="9104948"/>
            <a:ext cx="5034778" cy="0"/>
          </a:xfrm>
          <a:prstGeom prst="line">
            <a:avLst/>
          </a:prstGeom>
          <a:ln>
            <a:solidFill>
              <a:srgbClr val="81C341"/>
            </a:solidFill>
          </a:ln>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521C22F2-0694-9027-DBDB-6E7822CB2371}"/>
              </a:ext>
            </a:extLst>
          </p:cNvPr>
          <p:cNvSpPr/>
          <p:nvPr/>
        </p:nvSpPr>
        <p:spPr>
          <a:xfrm>
            <a:off x="0" y="2154632"/>
            <a:ext cx="5541047" cy="66310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D505E305-8BC9-404C-2074-BC2ADDA3495E}"/>
              </a:ext>
            </a:extLst>
          </p:cNvPr>
          <p:cNvSpPr txBox="1">
            <a:spLocks/>
          </p:cNvSpPr>
          <p:nvPr/>
        </p:nvSpPr>
        <p:spPr>
          <a:xfrm>
            <a:off x="275236" y="1026408"/>
            <a:ext cx="5653049" cy="351359"/>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b="1" dirty="0">
                <a:solidFill>
                  <a:srgbClr val="106B36"/>
                </a:solidFill>
              </a:rPr>
              <a:t>How do I apply for Summer EBT benefits in NJ?</a:t>
            </a:r>
          </a:p>
        </p:txBody>
      </p:sp>
      <p:sp>
        <p:nvSpPr>
          <p:cNvPr id="17" name="TextBox 16">
            <a:extLst>
              <a:ext uri="{FF2B5EF4-FFF2-40B4-BE49-F238E27FC236}">
                <a16:creationId xmlns:a16="http://schemas.microsoft.com/office/drawing/2014/main" id="{60B8822E-2F86-17A9-036E-27A8B7AD5B52}"/>
              </a:ext>
            </a:extLst>
          </p:cNvPr>
          <p:cNvSpPr txBox="1"/>
          <p:nvPr/>
        </p:nvSpPr>
        <p:spPr>
          <a:xfrm>
            <a:off x="99406" y="9271486"/>
            <a:ext cx="5377535" cy="507831"/>
          </a:xfrm>
          <a:prstGeom prst="rect">
            <a:avLst/>
          </a:prstGeom>
          <a:noFill/>
        </p:spPr>
        <p:txBody>
          <a:bodyPr wrap="square" rtlCol="0">
            <a:spAutoFit/>
          </a:bodyPr>
          <a:lstStyle/>
          <a:p>
            <a:r>
              <a:rPr lang="en-US" sz="900" b="1" i="0" u="none" strike="noStrike" baseline="0" dirty="0">
                <a:solidFill>
                  <a:srgbClr val="56575A"/>
                </a:solidFill>
                <a:latin typeface="Open Sans SemiBold" panose="020F0502020204030204" pitchFamily="34" charset="0"/>
              </a:rPr>
              <a:t>USDA is an equal opportunity provider, employer, and lender. For more information, </a:t>
            </a:r>
            <a:br>
              <a:rPr lang="en-US" sz="900" b="1" i="0" u="none" strike="noStrike" baseline="0" dirty="0">
                <a:solidFill>
                  <a:srgbClr val="56575A"/>
                </a:solidFill>
                <a:latin typeface="Open Sans SemiBold" panose="020F0502020204030204" pitchFamily="34" charset="0"/>
              </a:rPr>
            </a:br>
            <a:r>
              <a:rPr lang="en-US" sz="900" b="1" i="0" u="none" strike="noStrike" baseline="0" dirty="0">
                <a:solidFill>
                  <a:srgbClr val="56575A"/>
                </a:solidFill>
                <a:latin typeface="Open Sans SemiBold" panose="020F0502020204030204" pitchFamily="34" charset="0"/>
              </a:rPr>
              <a:t>visit: </a:t>
            </a:r>
            <a:r>
              <a:rPr lang="en-US" sz="900" b="1" i="0" u="none" strike="noStrike" baseline="0" dirty="0">
                <a:solidFill>
                  <a:srgbClr val="3495CC"/>
                </a:solidFill>
                <a:latin typeface="Open Sans SemiBold" panose="020F0502020204030204" pitchFamily="34" charset="0"/>
              </a:rPr>
              <a:t>www.fns.usda.gov/summer </a:t>
            </a:r>
          </a:p>
          <a:p>
            <a:endParaRPr lang="en-US" sz="900" b="1" i="0" u="none" strike="noStrike" baseline="0" dirty="0">
              <a:solidFill>
                <a:srgbClr val="3495CC"/>
              </a:solidFill>
              <a:latin typeface="Open Sans SemiBold" panose="020F0502020204030204" pitchFamily="34" charset="0"/>
            </a:endParaRPr>
          </a:p>
        </p:txBody>
      </p:sp>
      <p:pic>
        <p:nvPicPr>
          <p:cNvPr id="21" name="Picture 20" descr="A black background with white text&#10;&#10;Description automatically generated">
            <a:extLst>
              <a:ext uri="{FF2B5EF4-FFF2-40B4-BE49-F238E27FC236}">
                <a16:creationId xmlns:a16="http://schemas.microsoft.com/office/drawing/2014/main" id="{A35C1D0F-A26A-C114-26F0-323C35612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36" y="249845"/>
            <a:ext cx="2395733" cy="316993"/>
          </a:xfrm>
          <a:prstGeom prst="rect">
            <a:avLst/>
          </a:prstGeom>
        </p:spPr>
      </p:pic>
      <p:pic>
        <p:nvPicPr>
          <p:cNvPr id="23" name="Picture 22" descr="A logo with a sun and spoon and fork&#10;&#10;Description automatically generated">
            <a:extLst>
              <a:ext uri="{FF2B5EF4-FFF2-40B4-BE49-F238E27FC236}">
                <a16:creationId xmlns:a16="http://schemas.microsoft.com/office/drawing/2014/main" id="{95DCE433-9F14-95CD-57FF-87A027333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017" y="8273955"/>
            <a:ext cx="2377260" cy="1682063"/>
          </a:xfrm>
          <a:prstGeom prst="rect">
            <a:avLst/>
          </a:prstGeom>
        </p:spPr>
      </p:pic>
      <p:grpSp>
        <p:nvGrpSpPr>
          <p:cNvPr id="6" name="Group 5">
            <a:extLst>
              <a:ext uri="{FF2B5EF4-FFF2-40B4-BE49-F238E27FC236}">
                <a16:creationId xmlns:a16="http://schemas.microsoft.com/office/drawing/2014/main" id="{CBB86297-70C3-EB53-94EB-4F62934AE0DE}"/>
              </a:ext>
            </a:extLst>
          </p:cNvPr>
          <p:cNvGrpSpPr/>
          <p:nvPr/>
        </p:nvGrpSpPr>
        <p:grpSpPr>
          <a:xfrm>
            <a:off x="35218" y="2204422"/>
            <a:ext cx="2449473" cy="4311903"/>
            <a:chOff x="5276335" y="4232311"/>
            <a:chExt cx="2496065" cy="4046715"/>
          </a:xfrm>
        </p:grpSpPr>
        <p:sp>
          <p:nvSpPr>
            <p:cNvPr id="19" name="Rectangle 18">
              <a:extLst>
                <a:ext uri="{FF2B5EF4-FFF2-40B4-BE49-F238E27FC236}">
                  <a16:creationId xmlns:a16="http://schemas.microsoft.com/office/drawing/2014/main" id="{281A1341-A3BE-73D0-ECC0-C0E11BBB55F8}"/>
                </a:ext>
              </a:extLst>
            </p:cNvPr>
            <p:cNvSpPr/>
            <p:nvPr/>
          </p:nvSpPr>
          <p:spPr>
            <a:xfrm>
              <a:off x="5276335" y="4232311"/>
              <a:ext cx="2496065" cy="4046715"/>
            </a:xfrm>
            <a:prstGeom prst="rect">
              <a:avLst/>
            </a:prstGeom>
            <a:solidFill>
              <a:srgbClr val="F794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FA7CAB5C-D335-0999-CE19-E977479F82D2}"/>
                </a:ext>
              </a:extLst>
            </p:cNvPr>
            <p:cNvSpPr txBox="1"/>
            <p:nvPr/>
          </p:nvSpPr>
          <p:spPr>
            <a:xfrm>
              <a:off x="5341744" y="4355881"/>
              <a:ext cx="2354650" cy="3379520"/>
            </a:xfrm>
            <a:prstGeom prst="rect">
              <a:avLst/>
            </a:prstGeom>
            <a:noFill/>
          </p:spPr>
          <p:txBody>
            <a:bodyPr wrap="square" rtlCol="0">
              <a:spAutoFit/>
            </a:bodyPr>
            <a:lstStyle/>
            <a:p>
              <a:r>
                <a:rPr lang="en-US" sz="1200" b="1" i="0" u="none" strike="noStrike" baseline="0" dirty="0">
                  <a:solidFill>
                    <a:srgbClr val="FFFFFF"/>
                  </a:solidFill>
                  <a:latin typeface="Open Sans" panose="020B0606030504020204" pitchFamily="34" charset="0"/>
                </a:rPr>
                <a:t>To </a:t>
              </a:r>
              <a:r>
                <a:rPr lang="en-US" sz="1200" b="1" dirty="0">
                  <a:solidFill>
                    <a:srgbClr val="FFFFFF"/>
                  </a:solidFill>
                  <a:latin typeface="Open Sans" panose="020B0606030504020204" pitchFamily="34" charset="0"/>
                </a:rPr>
                <a:t>A</a:t>
              </a:r>
              <a:r>
                <a:rPr lang="en-US" sz="1200" b="1" i="0" u="none" strike="noStrike" baseline="0" dirty="0">
                  <a:solidFill>
                    <a:srgbClr val="FFFFFF"/>
                  </a:solidFill>
                  <a:latin typeface="Open Sans" panose="020B0606030504020204" pitchFamily="34" charset="0"/>
                </a:rPr>
                <a:t>pply:</a:t>
              </a:r>
              <a:endParaRPr lang="en-US" sz="1200" b="0" i="0" u="none" strike="noStrike" baseline="0" dirty="0">
                <a:solidFill>
                  <a:srgbClr val="FFFFFF"/>
                </a:solidFill>
                <a:latin typeface="Open Sans" panose="020B0606030504020204" pitchFamily="34" charset="0"/>
              </a:endParaRPr>
            </a:p>
            <a:p>
              <a:endParaRPr lang="en-US" sz="1200" b="0" i="0" u="none" strike="noStrike" baseline="0" dirty="0">
                <a:solidFill>
                  <a:srgbClr val="FFFFFF"/>
                </a:solidFill>
                <a:highlight>
                  <a:srgbClr val="808080"/>
                </a:highlight>
                <a:latin typeface="Open Sans" panose="020B0606030504020204" pitchFamily="34" charset="0"/>
              </a:endParaRPr>
            </a:p>
            <a:p>
              <a:r>
                <a:rPr lang="en-US" sz="1200" b="1" dirty="0">
                  <a:solidFill>
                    <a:srgbClr val="FFFFFF"/>
                  </a:solidFill>
                  <a:highlight>
                    <a:srgbClr val="F7941D"/>
                  </a:highlight>
                  <a:latin typeface="Open Sans" panose="020B0606030504020204" pitchFamily="34" charset="0"/>
                  <a:hlinkClick r:id="rId4"/>
                </a:rPr>
                <a:t>Click here </a:t>
              </a:r>
              <a:endParaRPr lang="en-US" sz="1200" b="0" i="0" u="none" strike="noStrike" baseline="0" dirty="0">
                <a:solidFill>
                  <a:srgbClr val="FFFFFF"/>
                </a:solidFill>
                <a:highlight>
                  <a:srgbClr val="F7941D"/>
                </a:highlight>
                <a:latin typeface="Open Sans" panose="020B0606030504020204" pitchFamily="34" charset="0"/>
              </a:endParaRPr>
            </a:p>
            <a:p>
              <a:endParaRPr lang="en-US" sz="1200" b="0" i="0" u="none" strike="noStrike" baseline="0" dirty="0">
                <a:solidFill>
                  <a:srgbClr val="FFFFFF"/>
                </a:solidFill>
                <a:highlight>
                  <a:srgbClr val="808080"/>
                </a:highlight>
                <a:latin typeface="Open Sans" panose="020B0606030504020204" pitchFamily="34" charset="0"/>
              </a:endParaRPr>
            </a:p>
            <a:p>
              <a:r>
                <a:rPr lang="en-US" sz="1200" b="1" dirty="0">
                  <a:solidFill>
                    <a:srgbClr val="FFFFFF"/>
                  </a:solidFill>
                  <a:highlight>
                    <a:srgbClr val="F7941D"/>
                  </a:highlight>
                  <a:latin typeface="Open Sans" panose="020B0606030504020204" pitchFamily="34" charset="0"/>
                </a:rPr>
                <a:t>For additional information</a:t>
              </a:r>
              <a:endParaRPr lang="en-US" sz="1200" b="1" i="0" u="none" strike="noStrike" baseline="0" dirty="0">
                <a:solidFill>
                  <a:srgbClr val="FFFFFF"/>
                </a:solidFill>
                <a:highlight>
                  <a:srgbClr val="F7941D"/>
                </a:highlight>
                <a:latin typeface="Open Sans" panose="020B0606030504020204" pitchFamily="34" charset="0"/>
              </a:endParaRPr>
            </a:p>
            <a:p>
              <a:r>
                <a:rPr lang="en-US" sz="1200" b="1" dirty="0">
                  <a:solidFill>
                    <a:srgbClr val="FFFFFF"/>
                  </a:solidFill>
                  <a:highlight>
                    <a:srgbClr val="F7941D"/>
                  </a:highlight>
                  <a:latin typeface="Open Sans" panose="020B0606030504020204" pitchFamily="34" charset="0"/>
                </a:rPr>
                <a:t>contact </a:t>
              </a:r>
              <a:r>
                <a:rPr lang="en-US" sz="1200" b="1" dirty="0" err="1">
                  <a:solidFill>
                    <a:srgbClr val="FFFFFF"/>
                  </a:solidFill>
                  <a:highlight>
                    <a:srgbClr val="F7941D"/>
                  </a:highlight>
                  <a:latin typeface="Open Sans" panose="020B0606030504020204" pitchFamily="34" charset="0"/>
                </a:rPr>
                <a:t>Maleni</a:t>
              </a:r>
              <a:r>
                <a:rPr lang="en-US" sz="1200" b="1" dirty="0">
                  <a:solidFill>
                    <a:srgbClr val="FFFFFF"/>
                  </a:solidFill>
                  <a:highlight>
                    <a:srgbClr val="F7941D"/>
                  </a:highlight>
                  <a:latin typeface="Open Sans" panose="020B0606030504020204" pitchFamily="34" charset="0"/>
                </a:rPr>
                <a:t> Galan at </a:t>
              </a:r>
            </a:p>
            <a:p>
              <a:r>
                <a:rPr lang="en-US" sz="1200" b="1" i="0" u="none" strike="noStrike" baseline="0" dirty="0">
                  <a:solidFill>
                    <a:srgbClr val="FFFFFF"/>
                  </a:solidFill>
                  <a:highlight>
                    <a:srgbClr val="F7941D"/>
                  </a:highlight>
                  <a:latin typeface="Open Sans" panose="020B0606030504020204" pitchFamily="34" charset="0"/>
                </a:rPr>
                <a:t>mgalan@roxbury.org</a:t>
              </a:r>
            </a:p>
            <a:p>
              <a:endParaRPr lang="en-US" sz="1200" b="0" i="0" u="none" strike="noStrike" baseline="0" dirty="0">
                <a:solidFill>
                  <a:srgbClr val="FFFFFF"/>
                </a:solidFill>
                <a:highlight>
                  <a:srgbClr val="808080"/>
                </a:highlight>
                <a:latin typeface="Open Sans" panose="020B0606030504020204" pitchFamily="34" charset="0"/>
              </a:endParaRPr>
            </a:p>
            <a:p>
              <a:endParaRPr lang="en-US" sz="1200" b="0" i="0" u="none" strike="noStrike" baseline="0" dirty="0">
                <a:solidFill>
                  <a:srgbClr val="FFFFFF"/>
                </a:solidFill>
                <a:highlight>
                  <a:srgbClr val="808080"/>
                </a:highlight>
                <a:latin typeface="Open Sans" panose="020B0606030504020204" pitchFamily="34" charset="0"/>
              </a:endParaRPr>
            </a:p>
            <a:p>
              <a:r>
                <a:rPr lang="en-US" sz="1200" b="1" i="0" u="none" strike="noStrike" baseline="0" dirty="0">
                  <a:solidFill>
                    <a:srgbClr val="FFFFFF"/>
                  </a:solidFill>
                  <a:highlight>
                    <a:srgbClr val="F7941D"/>
                  </a:highlight>
                  <a:latin typeface="Open Sans" panose="020B0606030504020204" pitchFamily="34" charset="0"/>
                </a:rPr>
                <a:t>Printable application available </a:t>
              </a:r>
              <a:r>
                <a:rPr lang="en-US" sz="1200" b="1" i="0" u="none" strike="noStrike" baseline="0" dirty="0">
                  <a:solidFill>
                    <a:srgbClr val="FFFFFF"/>
                  </a:solidFill>
                  <a:highlight>
                    <a:srgbClr val="F7941D"/>
                  </a:highlight>
                  <a:latin typeface="Open Sans" panose="020B0606030504020204" pitchFamily="34" charset="0"/>
                  <a:hlinkClick r:id="rId4"/>
                </a:rPr>
                <a:t>HERE</a:t>
              </a:r>
              <a:endParaRPr lang="en-US" sz="1200" b="1" i="0" u="none" strike="noStrike" baseline="0" dirty="0">
                <a:solidFill>
                  <a:srgbClr val="FFFFFF"/>
                </a:solidFill>
                <a:highlight>
                  <a:srgbClr val="F7941D"/>
                </a:highlight>
                <a:latin typeface="Open Sans" panose="020B0606030504020204" pitchFamily="34" charset="0"/>
              </a:endParaRPr>
            </a:p>
            <a:p>
              <a:endParaRPr lang="en-US" sz="1200" b="0" i="0" u="none" strike="noStrike" baseline="0" dirty="0">
                <a:solidFill>
                  <a:srgbClr val="FFFFFF"/>
                </a:solidFill>
                <a:highlight>
                  <a:srgbClr val="F7941D"/>
                </a:highlight>
                <a:latin typeface="Open Sans" panose="020B0606030504020204" pitchFamily="34" charset="0"/>
              </a:endParaRPr>
            </a:p>
            <a:p>
              <a:r>
                <a:rPr lang="en-US" sz="1200" b="1" i="0" u="none" strike="noStrike" baseline="0" dirty="0">
                  <a:solidFill>
                    <a:srgbClr val="FFFFFF"/>
                  </a:solidFill>
                  <a:highlight>
                    <a:srgbClr val="F7941D"/>
                  </a:highlight>
                  <a:latin typeface="Open Sans" panose="020B0606030504020204" pitchFamily="34" charset="0"/>
                </a:rPr>
                <a:t>Paper applications should be returned to:</a:t>
              </a:r>
            </a:p>
            <a:p>
              <a:r>
                <a:rPr lang="en-US" sz="1200" b="1" dirty="0">
                  <a:solidFill>
                    <a:srgbClr val="FFFFFF"/>
                  </a:solidFill>
                  <a:highlight>
                    <a:srgbClr val="F7941D"/>
                  </a:highlight>
                  <a:latin typeface="Open Sans" panose="020B0606030504020204" pitchFamily="34" charset="0"/>
                </a:rPr>
                <a:t>Roxbury Township Board of Education </a:t>
              </a:r>
            </a:p>
            <a:p>
              <a:r>
                <a:rPr lang="en-US" sz="1200" b="1" dirty="0">
                  <a:solidFill>
                    <a:srgbClr val="FFFFFF"/>
                  </a:solidFill>
                  <a:highlight>
                    <a:srgbClr val="F7941D"/>
                  </a:highlight>
                  <a:latin typeface="Open Sans" panose="020B0606030504020204" pitchFamily="34" charset="0"/>
                </a:rPr>
                <a:t>42 N. Hillside Ave.</a:t>
              </a:r>
            </a:p>
            <a:p>
              <a:r>
                <a:rPr lang="en-US" sz="1200" b="1" dirty="0">
                  <a:solidFill>
                    <a:srgbClr val="FFFFFF"/>
                  </a:solidFill>
                  <a:highlight>
                    <a:srgbClr val="F7941D"/>
                  </a:highlight>
                  <a:latin typeface="Open Sans" panose="020B0606030504020204" pitchFamily="34" charset="0"/>
                </a:rPr>
                <a:t>Succasunna, NJ 07876</a:t>
              </a:r>
            </a:p>
            <a:p>
              <a:endParaRPr lang="en-US" sz="1200" b="1" dirty="0">
                <a:solidFill>
                  <a:srgbClr val="FFFFFF"/>
                </a:solidFill>
                <a:highlight>
                  <a:srgbClr val="808080"/>
                </a:highlight>
                <a:latin typeface="Open Sans" panose="020B0606030504020204" pitchFamily="34" charset="0"/>
              </a:endParaRPr>
            </a:p>
          </p:txBody>
        </p:sp>
      </p:grpSp>
      <p:sp>
        <p:nvSpPr>
          <p:cNvPr id="5" name="TextBox 4">
            <a:extLst>
              <a:ext uri="{FF2B5EF4-FFF2-40B4-BE49-F238E27FC236}">
                <a16:creationId xmlns:a16="http://schemas.microsoft.com/office/drawing/2014/main" id="{45022E4C-CE55-1064-5E1D-06127B3C7E15}"/>
              </a:ext>
            </a:extLst>
          </p:cNvPr>
          <p:cNvSpPr txBox="1"/>
          <p:nvPr/>
        </p:nvSpPr>
        <p:spPr>
          <a:xfrm>
            <a:off x="275236" y="1455909"/>
            <a:ext cx="5078519" cy="646331"/>
          </a:xfrm>
          <a:prstGeom prst="rect">
            <a:avLst/>
          </a:prstGeom>
          <a:noFill/>
        </p:spPr>
        <p:txBody>
          <a:bodyPr wrap="square" rtlCol="0">
            <a:spAutoFit/>
          </a:bodyPr>
          <a:lstStyle/>
          <a:p>
            <a:pPr algn="just"/>
            <a:r>
              <a:rPr lang="en-US" sz="1200" b="0" i="0" u="none" strike="noStrike" baseline="0" dirty="0">
                <a:solidFill>
                  <a:srgbClr val="56575A"/>
                </a:solidFill>
                <a:latin typeface="Open Sans" panose="020B0606030504020204" pitchFamily="34" charset="0"/>
              </a:rPr>
              <a:t>Many families will get</a:t>
            </a:r>
            <a:r>
              <a:rPr lang="en-US" sz="1200" dirty="0">
                <a:solidFill>
                  <a:srgbClr val="56575A"/>
                </a:solidFill>
                <a:latin typeface="Open Sans" panose="020B0606030504020204" pitchFamily="34" charset="0"/>
              </a:rPr>
              <a:t> </a:t>
            </a:r>
            <a:r>
              <a:rPr lang="en-US" sz="1200" b="1" i="1" dirty="0">
                <a:solidFill>
                  <a:srgbClr val="56575A"/>
                </a:solidFill>
                <a:latin typeface="Open Sans" panose="020B0606030504020204" pitchFamily="34" charset="0"/>
              </a:rPr>
              <a:t>Summer EBT benefits</a:t>
            </a:r>
            <a:r>
              <a:rPr lang="en-US" sz="1200" b="1" i="1" u="none" strike="noStrike" baseline="0" dirty="0">
                <a:solidFill>
                  <a:srgbClr val="56575A"/>
                </a:solidFill>
                <a:latin typeface="Open Sans" panose="020B0606030504020204" pitchFamily="34" charset="0"/>
              </a:rPr>
              <a:t> automatically </a:t>
            </a:r>
            <a:r>
              <a:rPr lang="en-US" sz="1200" b="0" i="0" u="none" strike="noStrike" baseline="0" dirty="0">
                <a:solidFill>
                  <a:srgbClr val="56575A"/>
                </a:solidFill>
                <a:latin typeface="Open Sans" panose="020B0606030504020204" pitchFamily="34" charset="0"/>
              </a:rPr>
              <a:t>if they are getting other benefits, but some families may need to apply for the program. </a:t>
            </a:r>
            <a:endParaRPr lang="en-US" sz="1200" dirty="0"/>
          </a:p>
        </p:txBody>
      </p:sp>
      <p:pic>
        <p:nvPicPr>
          <p:cNvPr id="16" name="Picture 15" descr="A collage of children holding vegetables&#10;&#10;Description automatically generated">
            <a:extLst>
              <a:ext uri="{FF2B5EF4-FFF2-40B4-BE49-F238E27FC236}">
                <a16:creationId xmlns:a16="http://schemas.microsoft.com/office/drawing/2014/main" id="{6D374A8D-A004-CE34-809B-C793D85CA7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8743" y="1521894"/>
            <a:ext cx="2164863" cy="4826370"/>
          </a:xfrm>
          <a:prstGeom prst="rect">
            <a:avLst/>
          </a:prstGeom>
        </p:spPr>
      </p:pic>
      <p:sp>
        <p:nvSpPr>
          <p:cNvPr id="22" name="TextBox 21">
            <a:extLst>
              <a:ext uri="{FF2B5EF4-FFF2-40B4-BE49-F238E27FC236}">
                <a16:creationId xmlns:a16="http://schemas.microsoft.com/office/drawing/2014/main" id="{C0D2FF3E-34C1-7FAB-031F-C5B95C3C50EF}"/>
              </a:ext>
            </a:extLst>
          </p:cNvPr>
          <p:cNvSpPr txBox="1"/>
          <p:nvPr/>
        </p:nvSpPr>
        <p:spPr>
          <a:xfrm>
            <a:off x="2548879" y="2127491"/>
            <a:ext cx="2961811" cy="7040389"/>
          </a:xfrm>
          <a:prstGeom prst="rect">
            <a:avLst/>
          </a:prstGeom>
          <a:noFill/>
        </p:spPr>
        <p:txBody>
          <a:bodyPr wrap="square" rtlCol="0">
            <a:spAutoFit/>
          </a:bodyPr>
          <a:lstStyle/>
          <a:p>
            <a:pPr algn="just"/>
            <a:r>
              <a:rPr lang="en-US" sz="1050" b="0" i="0" u="none" strike="noStrike" baseline="0" dirty="0">
                <a:solidFill>
                  <a:srgbClr val="56575A"/>
                </a:solidFill>
                <a:latin typeface="Open Sans" panose="020B0606030504020204" pitchFamily="34" charset="0"/>
              </a:rPr>
              <a:t>If your household already gets </a:t>
            </a:r>
            <a:r>
              <a:rPr lang="en-US" sz="1050" i="0" u="none" strike="noStrike" baseline="0" dirty="0">
                <a:solidFill>
                  <a:srgbClr val="56575A"/>
                </a:solidFill>
                <a:latin typeface="Open Sans" panose="020B0606030504020204" pitchFamily="34" charset="0"/>
              </a:rPr>
              <a:t>SNAP, TANF,  Foster Care, or income eligible Medicaid benefits, </a:t>
            </a:r>
            <a:r>
              <a:rPr lang="en-US" sz="1050" b="0" i="0" u="none" strike="noStrike" baseline="0" dirty="0">
                <a:solidFill>
                  <a:srgbClr val="56575A"/>
                </a:solidFill>
                <a:latin typeface="Open Sans" panose="020B0606030504020204" pitchFamily="34" charset="0"/>
              </a:rPr>
              <a:t>your child is automatically eligible and will get the </a:t>
            </a:r>
            <a:r>
              <a:rPr lang="en-US" sz="1050" i="0" u="none" strike="noStrike" baseline="0" dirty="0">
                <a:solidFill>
                  <a:srgbClr val="56575A"/>
                </a:solidFill>
                <a:latin typeface="Open Sans" panose="020B0606030504020204" pitchFamily="34" charset="0"/>
              </a:rPr>
              <a:t>Summer EBT </a:t>
            </a:r>
            <a:r>
              <a:rPr lang="en-US" sz="1050" b="0" i="0" u="none" strike="noStrike" baseline="0" dirty="0">
                <a:solidFill>
                  <a:srgbClr val="56575A"/>
                </a:solidFill>
                <a:latin typeface="Open Sans" panose="020B0606030504020204" pitchFamily="34" charset="0"/>
              </a:rPr>
              <a:t>benefit. You </a:t>
            </a:r>
            <a:r>
              <a:rPr lang="en-US" sz="1050" b="1" i="0" u="sng" strike="noStrike" baseline="0" dirty="0">
                <a:solidFill>
                  <a:srgbClr val="56575A"/>
                </a:solidFill>
                <a:latin typeface="Open Sans" panose="020B0606030504020204" pitchFamily="34" charset="0"/>
              </a:rPr>
              <a:t>do not</a:t>
            </a:r>
            <a:r>
              <a:rPr lang="en-US" sz="1050" b="1" i="0" strike="noStrike" baseline="0" dirty="0">
                <a:solidFill>
                  <a:srgbClr val="56575A"/>
                </a:solidFill>
                <a:latin typeface="Open Sans" panose="020B0606030504020204" pitchFamily="34" charset="0"/>
              </a:rPr>
              <a:t> </a:t>
            </a:r>
            <a:r>
              <a:rPr lang="en-US" sz="1050" b="0" i="0" u="none" strike="noStrike" baseline="0" dirty="0">
                <a:solidFill>
                  <a:srgbClr val="56575A"/>
                </a:solidFill>
                <a:latin typeface="Open Sans" panose="020B0606030504020204" pitchFamily="34" charset="0"/>
              </a:rPr>
              <a:t>need to fill out an application, but </a:t>
            </a:r>
            <a:r>
              <a:rPr lang="en-US" sz="1050" dirty="0">
                <a:solidFill>
                  <a:srgbClr val="56575A"/>
                </a:solidFill>
                <a:latin typeface="Open Sans" panose="020B0606030504020204" pitchFamily="34" charset="0"/>
              </a:rPr>
              <a:t>make sure your local school district has your current address on file. </a:t>
            </a:r>
            <a:r>
              <a:rPr lang="en-US" sz="1050" i="0" u="none" strike="noStrike" baseline="0" dirty="0">
                <a:solidFill>
                  <a:srgbClr val="56575A"/>
                </a:solidFill>
                <a:latin typeface="Open Sans" panose="020B0606030504020204" pitchFamily="34" charset="0"/>
              </a:rPr>
              <a:t>You will </a:t>
            </a:r>
            <a:r>
              <a:rPr lang="en-US" sz="1050" dirty="0">
                <a:solidFill>
                  <a:srgbClr val="56575A"/>
                </a:solidFill>
                <a:latin typeface="Open Sans" panose="020B0606030504020204" pitchFamily="34" charset="0"/>
              </a:rPr>
              <a:t>receive</a:t>
            </a:r>
            <a:r>
              <a:rPr lang="en-US" sz="1050" i="0" u="none" strike="noStrike" baseline="0" dirty="0">
                <a:solidFill>
                  <a:srgbClr val="56575A"/>
                </a:solidFill>
                <a:latin typeface="Open Sans" panose="020B0606030504020204" pitchFamily="34" charset="0"/>
              </a:rPr>
              <a:t> a NJ Summer EBT card in the mail. Watch for the card in the mail </a:t>
            </a:r>
            <a:r>
              <a:rPr lang="en-US" sz="1050" dirty="0">
                <a:solidFill>
                  <a:srgbClr val="56575A"/>
                </a:solidFill>
                <a:latin typeface="Open Sans" panose="020B0606030504020204" pitchFamily="34" charset="0"/>
              </a:rPr>
              <a:t>in June</a:t>
            </a:r>
            <a:r>
              <a:rPr lang="en-US" sz="1050" i="0" u="none" strike="noStrike" baseline="0" dirty="0">
                <a:solidFill>
                  <a:srgbClr val="56575A"/>
                </a:solidFill>
                <a:latin typeface="Open Sans" panose="020B0606030504020204" pitchFamily="34" charset="0"/>
              </a:rPr>
              <a:t>.</a:t>
            </a:r>
            <a:endParaRPr lang="en-US" sz="1050" b="0" i="0" u="none" strike="noStrike" baseline="0" dirty="0">
              <a:solidFill>
                <a:srgbClr val="56575A"/>
              </a:solidFill>
              <a:latin typeface="Open Sans" panose="020B0606030504020204" pitchFamily="34" charset="0"/>
            </a:endParaRPr>
          </a:p>
          <a:p>
            <a:pPr algn="just"/>
            <a:endParaRPr lang="en-US" sz="1050" dirty="0">
              <a:solidFill>
                <a:srgbClr val="56575A"/>
              </a:solidFill>
              <a:latin typeface="Open Sans" panose="020B0606030504020204" pitchFamily="34" charset="0"/>
            </a:endParaRPr>
          </a:p>
          <a:p>
            <a:pPr algn="just"/>
            <a:r>
              <a:rPr lang="en-US" sz="1050" dirty="0">
                <a:solidFill>
                  <a:srgbClr val="56575A"/>
                </a:solidFill>
                <a:latin typeface="Open Sans" panose="020B0606030504020204" pitchFamily="34" charset="0"/>
              </a:rPr>
              <a:t>If your household already completed a School Meals and Summer EBT Application and your child was approved for Federal Free or Federal Reduced Meals, your child is automatically eligible and will get the Summer EBT benefit. You </a:t>
            </a:r>
            <a:r>
              <a:rPr lang="en-US" sz="1050" b="1" u="sng" dirty="0">
                <a:solidFill>
                  <a:srgbClr val="56575A"/>
                </a:solidFill>
                <a:latin typeface="Open Sans" panose="020B0606030504020204" pitchFamily="34" charset="0"/>
              </a:rPr>
              <a:t>do not</a:t>
            </a:r>
            <a:r>
              <a:rPr lang="en-US" sz="1050" b="1" dirty="0">
                <a:solidFill>
                  <a:srgbClr val="56575A"/>
                </a:solidFill>
                <a:latin typeface="Open Sans" panose="020B0606030504020204" pitchFamily="34" charset="0"/>
              </a:rPr>
              <a:t> </a:t>
            </a:r>
            <a:r>
              <a:rPr lang="en-US" sz="1050" dirty="0">
                <a:solidFill>
                  <a:srgbClr val="56575A"/>
                </a:solidFill>
                <a:latin typeface="Open Sans" panose="020B0606030504020204" pitchFamily="34" charset="0"/>
              </a:rPr>
              <a:t>need to fill out another application, but make sure your local school district has your current address on file. You will receive a NJ Summer EBT card in the mail. Watch for the card in the mail in June.</a:t>
            </a:r>
          </a:p>
          <a:p>
            <a:endParaRPr lang="en-US" sz="1050" b="0" i="0" u="none" strike="noStrike" baseline="0" dirty="0">
              <a:solidFill>
                <a:srgbClr val="56575A"/>
              </a:solidFill>
              <a:latin typeface="Open Sans" panose="020B0606030504020204" pitchFamily="34" charset="0"/>
            </a:endParaRPr>
          </a:p>
          <a:p>
            <a:pPr algn="just"/>
            <a:r>
              <a:rPr lang="en-US" sz="1050" b="0" i="0" u="none" strike="noStrike" baseline="0" dirty="0">
                <a:solidFill>
                  <a:srgbClr val="56575A"/>
                </a:solidFill>
                <a:latin typeface="Open Sans" panose="020B0606030504020204" pitchFamily="34" charset="0"/>
              </a:rPr>
              <a:t>If your child is not automatically eligible, and you did not complete and return a School Meals and Summer EBT Application to your child’s school, but believe your child may qualify, you are encouraged to complete a School </a:t>
            </a:r>
            <a:r>
              <a:rPr lang="en-US" sz="1050" dirty="0">
                <a:solidFill>
                  <a:srgbClr val="56575A"/>
                </a:solidFill>
                <a:latin typeface="Open Sans" panose="020B0606030504020204" pitchFamily="34" charset="0"/>
              </a:rPr>
              <a:t>M</a:t>
            </a:r>
            <a:r>
              <a:rPr lang="en-US" sz="1050" b="0" i="0" u="none" strike="noStrike" baseline="0" dirty="0">
                <a:solidFill>
                  <a:srgbClr val="56575A"/>
                </a:solidFill>
                <a:latin typeface="Open Sans" panose="020B0606030504020204" pitchFamily="34" charset="0"/>
              </a:rPr>
              <a:t>eal &amp; Summer </a:t>
            </a:r>
            <a:r>
              <a:rPr lang="en-US" sz="1050" dirty="0">
                <a:solidFill>
                  <a:srgbClr val="56575A"/>
                </a:solidFill>
                <a:latin typeface="Open Sans" panose="020B0606030504020204" pitchFamily="34" charset="0"/>
              </a:rPr>
              <a:t>EBT A</a:t>
            </a:r>
            <a:r>
              <a:rPr lang="en-US" sz="1050" b="0" i="0" u="none" strike="noStrike" baseline="0" dirty="0">
                <a:solidFill>
                  <a:srgbClr val="56575A"/>
                </a:solidFill>
                <a:latin typeface="Open Sans" panose="020B0606030504020204" pitchFamily="34" charset="0"/>
              </a:rPr>
              <a:t>pplication </a:t>
            </a:r>
            <a:r>
              <a:rPr lang="en-US" sz="1050" dirty="0">
                <a:solidFill>
                  <a:srgbClr val="56575A"/>
                </a:solidFill>
                <a:latin typeface="Open Sans" panose="020B0606030504020204" pitchFamily="34" charset="0"/>
              </a:rPr>
              <a:t>and submit it to</a:t>
            </a:r>
            <a:r>
              <a:rPr lang="en-US" sz="1050" b="0" i="0" u="none" strike="noStrike" baseline="0" dirty="0">
                <a:solidFill>
                  <a:srgbClr val="56575A"/>
                </a:solidFill>
                <a:latin typeface="Open Sans" panose="020B0606030504020204" pitchFamily="34" charset="0"/>
              </a:rPr>
              <a:t> your local school district </a:t>
            </a:r>
            <a:r>
              <a:rPr lang="en-US" sz="1050" b="1" i="0" u="none" strike="noStrike" baseline="0" dirty="0">
                <a:solidFill>
                  <a:srgbClr val="56575A"/>
                </a:solidFill>
                <a:latin typeface="Open Sans" panose="020B0606030504020204" pitchFamily="34" charset="0"/>
              </a:rPr>
              <a:t>no later </a:t>
            </a:r>
            <a:r>
              <a:rPr lang="en-US" sz="1050" b="1" i="0" u="none" strike="noStrike" baseline="0">
                <a:solidFill>
                  <a:srgbClr val="56575A"/>
                </a:solidFill>
                <a:latin typeface="Open Sans" panose="020B0606030504020204" pitchFamily="34" charset="0"/>
              </a:rPr>
              <a:t>than May </a:t>
            </a:r>
            <a:r>
              <a:rPr lang="en-US" sz="1050" b="1" i="0" u="none" strike="noStrike" baseline="0" dirty="0">
                <a:solidFill>
                  <a:srgbClr val="56575A"/>
                </a:solidFill>
                <a:latin typeface="Open Sans" panose="020B0606030504020204" pitchFamily="34" charset="0"/>
              </a:rPr>
              <a:t>1</a:t>
            </a:r>
            <a:r>
              <a:rPr lang="en-US" sz="1050" b="1" i="0" u="none" strike="noStrike" baseline="30000" dirty="0">
                <a:solidFill>
                  <a:srgbClr val="56575A"/>
                </a:solidFill>
                <a:latin typeface="Open Sans" panose="020B0606030504020204" pitchFamily="34" charset="0"/>
              </a:rPr>
              <a:t>st</a:t>
            </a:r>
            <a:r>
              <a:rPr lang="en-US" sz="1050" b="1" i="0" u="none" strike="noStrike" baseline="0" dirty="0">
                <a:solidFill>
                  <a:srgbClr val="56575A"/>
                </a:solidFill>
                <a:latin typeface="Open Sans" panose="020B0606030504020204" pitchFamily="34" charset="0"/>
              </a:rPr>
              <a:t>, 2025, </a:t>
            </a:r>
            <a:r>
              <a:rPr lang="en-US" sz="1050" b="0" i="0" u="none" strike="noStrike" baseline="0" dirty="0">
                <a:solidFill>
                  <a:srgbClr val="56575A"/>
                </a:solidFill>
                <a:latin typeface="Open Sans" panose="020B0606030504020204" pitchFamily="34" charset="0"/>
              </a:rPr>
              <a:t>to see if you qualify for the Federal Summer EBT benefit prior to the start of summer.</a:t>
            </a:r>
          </a:p>
          <a:p>
            <a:endParaRPr lang="en-US" sz="1050" b="0" i="0" u="none" strike="noStrike" baseline="0" dirty="0">
              <a:solidFill>
                <a:srgbClr val="56575A"/>
              </a:solidFill>
              <a:latin typeface="Open Sans" panose="020B0606030504020204" pitchFamily="34" charset="0"/>
            </a:endParaRPr>
          </a:p>
          <a:p>
            <a:r>
              <a:rPr lang="en-US" sz="10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Applications will still be accepted throughout the summer. </a:t>
            </a:r>
            <a:r>
              <a:rPr lang="en-US" sz="1050" b="0" i="0" u="none" strike="noStrike" baseline="0" dirty="0">
                <a:solidFill>
                  <a:srgbClr val="56575A"/>
                </a:solidFill>
                <a:latin typeface="Open Sans" panose="020B0606030504020204" pitchFamily="34" charset="0"/>
              </a:rPr>
              <a:t>To apply for </a:t>
            </a:r>
            <a:r>
              <a:rPr lang="en-US" sz="1050" i="0" u="none" strike="noStrike" baseline="0" dirty="0">
                <a:solidFill>
                  <a:srgbClr val="56575A"/>
                </a:solidFill>
                <a:latin typeface="Open Sans" panose="020B0606030504020204" pitchFamily="34" charset="0"/>
              </a:rPr>
              <a:t>Summer EBT</a:t>
            </a:r>
            <a:r>
              <a:rPr lang="en-US" sz="1050" dirty="0">
                <a:solidFill>
                  <a:srgbClr val="56575A"/>
                </a:solidFill>
                <a:latin typeface="Open Sans" panose="020B0606030504020204" pitchFamily="34" charset="0"/>
              </a:rPr>
              <a:t> benefits:  </a:t>
            </a:r>
          </a:p>
          <a:p>
            <a:endParaRPr lang="en-US" sz="1050" b="1" i="0" u="none" strike="noStrike" baseline="0" dirty="0">
              <a:solidFill>
                <a:srgbClr val="56575A"/>
              </a:solidFill>
              <a:highlight>
                <a:srgbClr val="FFFF00"/>
              </a:highlight>
              <a:latin typeface="Open Sans" panose="020B0606030504020204" pitchFamily="34" charset="0"/>
            </a:endParaRPr>
          </a:p>
          <a:p>
            <a:pPr algn="just"/>
            <a:r>
              <a:rPr lang="en-US" sz="1050" b="1" i="0" u="none" strike="noStrike" baseline="0" dirty="0">
                <a:solidFill>
                  <a:srgbClr val="56575A"/>
                </a:solidFill>
                <a:latin typeface="Open Sans" panose="020B0606030504020204" pitchFamily="34" charset="0"/>
              </a:rPr>
              <a:t>Go to Roxbury.org or click </a:t>
            </a:r>
            <a:r>
              <a:rPr lang="en-US" sz="1050" b="1" i="0" u="none" strike="noStrike" baseline="0" dirty="0">
                <a:solidFill>
                  <a:srgbClr val="56575A"/>
                </a:solidFill>
                <a:latin typeface="Open Sans" panose="020B0606030504020204" pitchFamily="34" charset="0"/>
                <a:hlinkClick r:id="rId4"/>
              </a:rPr>
              <a:t>HERE</a:t>
            </a:r>
            <a:r>
              <a:rPr lang="en-US" sz="1050" b="1" i="0" u="none" strike="noStrike" baseline="0" dirty="0">
                <a:solidFill>
                  <a:srgbClr val="56575A"/>
                </a:solidFill>
                <a:latin typeface="Open Sans" panose="020B0606030504020204" pitchFamily="34" charset="0"/>
              </a:rPr>
              <a:t> to apply.</a:t>
            </a:r>
          </a:p>
          <a:p>
            <a:pPr algn="just"/>
            <a:r>
              <a:rPr lang="en-US" sz="1050" b="1" dirty="0">
                <a:solidFill>
                  <a:srgbClr val="56575A"/>
                </a:solidFill>
                <a:latin typeface="Open Sans" panose="020B0606030504020204" pitchFamily="34" charset="0"/>
              </a:rPr>
              <a:t>Or, contact </a:t>
            </a:r>
            <a:r>
              <a:rPr lang="en-US" sz="1050" b="1" dirty="0" err="1">
                <a:solidFill>
                  <a:srgbClr val="56575A"/>
                </a:solidFill>
                <a:latin typeface="Open Sans" panose="020B0606030504020204" pitchFamily="34" charset="0"/>
              </a:rPr>
              <a:t>Maleni</a:t>
            </a:r>
            <a:r>
              <a:rPr lang="en-US" sz="1050" b="1" dirty="0">
                <a:solidFill>
                  <a:srgbClr val="56575A"/>
                </a:solidFill>
                <a:latin typeface="Open Sans" panose="020B0606030504020204" pitchFamily="34" charset="0"/>
              </a:rPr>
              <a:t> Galan at 973-584-6099 x 5011 or </a:t>
            </a:r>
            <a:r>
              <a:rPr lang="en-US" sz="1050" b="1" dirty="0">
                <a:solidFill>
                  <a:srgbClr val="56575A"/>
                </a:solidFill>
                <a:latin typeface="Open Sans" panose="020B0606030504020204" pitchFamily="34" charset="0"/>
                <a:hlinkClick r:id="rId6"/>
              </a:rPr>
              <a:t>mgalan@roxbury.org</a:t>
            </a:r>
            <a:r>
              <a:rPr lang="en-US" sz="1050" b="1" dirty="0">
                <a:solidFill>
                  <a:srgbClr val="56575A"/>
                </a:solidFill>
                <a:latin typeface="Open Sans" panose="020B0606030504020204" pitchFamily="34" charset="0"/>
              </a:rPr>
              <a:t> for further assistance </a:t>
            </a:r>
            <a:endParaRPr lang="en-US" sz="1050" b="1" i="0" u="none" strike="noStrike" baseline="0" dirty="0">
              <a:solidFill>
                <a:srgbClr val="56575A"/>
              </a:solidFill>
              <a:latin typeface="Open Sans" panose="020B0606030504020204" pitchFamily="34" charset="0"/>
            </a:endParaRPr>
          </a:p>
          <a:p>
            <a:pPr algn="just"/>
            <a:endParaRPr lang="en-US" sz="1050" b="1" i="0" u="none" strike="noStrike" baseline="0" dirty="0">
              <a:solidFill>
                <a:srgbClr val="56575A"/>
              </a:solidFill>
              <a:highlight>
                <a:srgbClr val="FFFF00"/>
              </a:highlight>
              <a:latin typeface="Open Sans" panose="020B0606030504020204" pitchFamily="34" charset="0"/>
            </a:endParaRPr>
          </a:p>
          <a:p>
            <a:endParaRPr lang="en-US" sz="1050" b="1" dirty="0">
              <a:solidFill>
                <a:srgbClr val="56575A"/>
              </a:solidFill>
              <a:highlight>
                <a:srgbClr val="FFFF00"/>
              </a:highlight>
              <a:latin typeface="Open Sans" panose="020B0606030504020204" pitchFamily="34" charset="0"/>
            </a:endParaRPr>
          </a:p>
        </p:txBody>
      </p:sp>
      <p:pic>
        <p:nvPicPr>
          <p:cNvPr id="32" name="Picture 31" descr="A person and a child looking at a product&#10;&#10;Description automatically generated">
            <a:extLst>
              <a:ext uri="{FF2B5EF4-FFF2-40B4-BE49-F238E27FC236}">
                <a16:creationId xmlns:a16="http://schemas.microsoft.com/office/drawing/2014/main" id="{3BDE69EB-08C0-724D-FE02-1B04F57050E4}"/>
              </a:ext>
            </a:extLst>
          </p:cNvPr>
          <p:cNvPicPr>
            <a:picLocks noChangeAspect="1"/>
          </p:cNvPicPr>
          <p:nvPr/>
        </p:nvPicPr>
        <p:blipFill rotWithShape="1">
          <a:blip r:embed="rId7">
            <a:extLst>
              <a:ext uri="{28A0092B-C50C-407E-A947-70E740481C1C}">
                <a14:useLocalDpi xmlns:a14="http://schemas.microsoft.com/office/drawing/2010/main" val="0"/>
              </a:ext>
            </a:extLst>
          </a:blip>
          <a:srcRect b="1992"/>
          <a:stretch/>
        </p:blipFill>
        <p:spPr>
          <a:xfrm>
            <a:off x="-1256" y="6566115"/>
            <a:ext cx="2485947" cy="1614838"/>
          </a:xfrm>
          <a:prstGeom prst="rect">
            <a:avLst/>
          </a:prstGeom>
        </p:spPr>
      </p:pic>
      <p:pic>
        <p:nvPicPr>
          <p:cNvPr id="35" name="Picture 34" descr="A child smiling at a table with oranges&#10;&#10;Description automatically generated">
            <a:extLst>
              <a:ext uri="{FF2B5EF4-FFF2-40B4-BE49-F238E27FC236}">
                <a16:creationId xmlns:a16="http://schemas.microsoft.com/office/drawing/2014/main" id="{CEECB1D2-0B24-C0A8-FC84-8F6CA098DDA5}"/>
              </a:ext>
            </a:extLst>
          </p:cNvPr>
          <p:cNvPicPr>
            <a:picLocks noChangeAspect="1"/>
          </p:cNvPicPr>
          <p:nvPr/>
        </p:nvPicPr>
        <p:blipFill rotWithShape="1">
          <a:blip r:embed="rId8">
            <a:extLst>
              <a:ext uri="{28A0092B-C50C-407E-A947-70E740481C1C}">
                <a14:useLocalDpi xmlns:a14="http://schemas.microsoft.com/office/drawing/2010/main" val="0"/>
              </a:ext>
            </a:extLst>
          </a:blip>
          <a:srcRect b="27954"/>
          <a:stretch/>
        </p:blipFill>
        <p:spPr>
          <a:xfrm>
            <a:off x="5588743" y="6468040"/>
            <a:ext cx="2164863" cy="1712912"/>
          </a:xfrm>
          <a:prstGeom prst="rect">
            <a:avLst/>
          </a:prstGeom>
        </p:spPr>
      </p:pic>
    </p:spTree>
    <p:extLst>
      <p:ext uri="{BB962C8B-B14F-4D97-AF65-F5344CB8AC3E}">
        <p14:creationId xmlns:p14="http://schemas.microsoft.com/office/powerpoint/2010/main" val="37814249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583</TotalTime>
  <Words>706</Words>
  <Application>Microsoft Office PowerPoint</Application>
  <PresentationFormat>Custom</PresentationFormat>
  <Paragraphs>43</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Aptos</vt:lpstr>
      <vt:lpstr>Aptos Display</vt:lpstr>
      <vt:lpstr>Arial</vt:lpstr>
      <vt:lpstr>Open Sans</vt:lpstr>
      <vt:lpstr>Open Sans Extrabold</vt:lpstr>
      <vt:lpstr>Open Sans SemiBold</vt:lpstr>
      <vt:lpstr>Office Theme</vt:lpstr>
      <vt:lpstr>Need a little help feeding your kids when  school is out for summer?   Learn how the Summer EBT  Program can help you!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Fries, Christine [AG]</dc:creator>
  <cp:lastModifiedBy>Kolbusch, Kathy</cp:lastModifiedBy>
  <cp:revision>155</cp:revision>
  <dcterms:created xsi:type="dcterms:W3CDTF">2024-02-23T19:42:38Z</dcterms:created>
  <dcterms:modified xsi:type="dcterms:W3CDTF">2025-05-20T18:31:13Z</dcterms:modified>
</cp:coreProperties>
</file>